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83" r:id="rId4"/>
    <p:sldId id="284" r:id="rId5"/>
    <p:sldId id="285" r:id="rId6"/>
    <p:sldId id="286" r:id="rId7"/>
    <p:sldId id="287" r:id="rId8"/>
    <p:sldId id="296" r:id="rId9"/>
    <p:sldId id="264" r:id="rId10"/>
    <p:sldId id="293" r:id="rId11"/>
    <p:sldId id="265" r:id="rId12"/>
    <p:sldId id="267" r:id="rId13"/>
    <p:sldId id="297" r:id="rId14"/>
    <p:sldId id="269" r:id="rId15"/>
    <p:sldId id="270" r:id="rId16"/>
    <p:sldId id="273" r:id="rId17"/>
    <p:sldId id="276" r:id="rId18"/>
    <p:sldId id="268" r:id="rId19"/>
    <p:sldId id="259" r:id="rId20"/>
    <p:sldId id="278" r:id="rId21"/>
    <p:sldId id="260" r:id="rId22"/>
    <p:sldId id="261" r:id="rId23"/>
    <p:sldId id="262" r:id="rId24"/>
    <p:sldId id="263" r:id="rId25"/>
    <p:sldId id="295" r:id="rId26"/>
    <p:sldId id="280" r:id="rId27"/>
    <p:sldId id="290" r:id="rId28"/>
    <p:sldId id="291" r:id="rId29"/>
    <p:sldId id="298"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63" d="100"/>
          <a:sy n="63" d="100"/>
        </p:scale>
        <p:origin x="6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5A7712C-D17F-4A0C-A678-411947EE50DB}" type="datetimeFigureOut">
              <a:rPr lang="en-GB" smtClean="0"/>
              <a:t>22/07/2022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2032535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A7712C-D17F-4A0C-A678-411947EE50DB}" type="datetimeFigureOut">
              <a:rPr lang="en-GB" smtClean="0"/>
              <a:t>22/07/2022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325194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A7712C-D17F-4A0C-A678-411947EE50DB}" type="datetimeFigureOut">
              <a:rPr lang="en-GB" smtClean="0"/>
              <a:t>22/07/2022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88124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A7712C-D17F-4A0C-A678-411947EE50DB}" type="datetimeFigureOut">
              <a:rPr lang="en-GB" smtClean="0"/>
              <a:t>22/07/2022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319273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7712C-D17F-4A0C-A678-411947EE50DB}" type="datetimeFigureOut">
              <a:rPr lang="en-GB" smtClean="0"/>
              <a:t>22/07/2022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394642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5A7712C-D17F-4A0C-A678-411947EE50DB}" type="datetimeFigureOut">
              <a:rPr lang="en-GB" smtClean="0"/>
              <a:t>22/07/2022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1673809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5A7712C-D17F-4A0C-A678-411947EE50DB}" type="datetimeFigureOut">
              <a:rPr lang="en-GB" smtClean="0"/>
              <a:t>22/07/2022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262639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5A7712C-D17F-4A0C-A678-411947EE50DB}" type="datetimeFigureOut">
              <a:rPr lang="en-GB" smtClean="0"/>
              <a:t>22/07/2022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165083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7712C-D17F-4A0C-A678-411947EE50DB}" type="datetimeFigureOut">
              <a:rPr lang="en-GB" smtClean="0"/>
              <a:t>22/07/2022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3112575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A7712C-D17F-4A0C-A678-411947EE50DB}" type="datetimeFigureOut">
              <a:rPr lang="en-GB" smtClean="0"/>
              <a:t>22/07/2022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36571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A7712C-D17F-4A0C-A678-411947EE50DB}" type="datetimeFigureOut">
              <a:rPr lang="en-GB" smtClean="0"/>
              <a:t>22/07/2022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D21D18-164A-4928-BC63-FF98E4A45699}" type="slidenum">
              <a:rPr lang="en-GB" smtClean="0"/>
              <a:t>‹#›</a:t>
            </a:fld>
            <a:endParaRPr lang="en-GB"/>
          </a:p>
        </p:txBody>
      </p:sp>
    </p:spTree>
    <p:extLst>
      <p:ext uri="{BB962C8B-B14F-4D97-AF65-F5344CB8AC3E}">
        <p14:creationId xmlns:p14="http://schemas.microsoft.com/office/powerpoint/2010/main" val="425084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7712C-D17F-4A0C-A678-411947EE50DB}" type="datetimeFigureOut">
              <a:rPr lang="en-GB" smtClean="0"/>
              <a:t>22/07/2022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21D18-164A-4928-BC63-FF98E4A45699}" type="slidenum">
              <a:rPr lang="en-GB" smtClean="0"/>
              <a:t>‹#›</a:t>
            </a:fld>
            <a:endParaRPr lang="en-GB"/>
          </a:p>
        </p:txBody>
      </p:sp>
    </p:spTree>
    <p:extLst>
      <p:ext uri="{BB962C8B-B14F-4D97-AF65-F5344CB8AC3E}">
        <p14:creationId xmlns:p14="http://schemas.microsoft.com/office/powerpoint/2010/main" val="2634631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eur02.safelinks.protection.outlook.com/?url=https%3A%2F%2Fyoutu.be%2FQjF0l5mIi74&amp;data=05%7C01%7CBennettR57%40Hwbcymru.net%7C36249b44f588483b7f5a08da6b01ce71%7C4f3f0e52b734416494091b601d147993%7C0%7C0%7C637939952745403564%7CUnknown%7CTWFpbGZsb3d8eyJWIjoiMC4wLjAwMDAiLCJQIjoiV2luMzIiLCJBTiI6Ik1haWwiLCJXVCI6Mn0%3D%7C3000%7C%7C%7C&amp;sdata=APcnbdM2354mDo3Q4nb6tC2NvlTgqMxfI5JOtkopHbE%3D&amp;reserved=0" TargetMode="External"/><Relationship Id="rId1" Type="http://schemas.openxmlformats.org/officeDocument/2006/relationships/slideLayout" Target="../slideLayouts/slideLayout7.xml"/><Relationship Id="rId5" Type="http://schemas.openxmlformats.org/officeDocument/2006/relationships/hyperlink" Target="https://eur02.safelinks.protection.outlook.com/?url=https%3A%2F%2Fyoutu.be%2FOBl056lTiAY&amp;data=05%7C01%7CBennettR57%40Hwbcymru.net%7C36249b44f588483b7f5a08da6b01ce71%7C4f3f0e52b734416494091b601d147993%7C0%7C0%7C637939952745403564%7CUnknown%7CTWFpbGZsb3d8eyJWIjoiMC4wLjAwMDAiLCJQIjoiV2luMzIiLCJBTiI6Ik1haWwiLCJXVCI6Mn0%3D%7C3000%7C%7C%7C&amp;sdata=PXhwMDhsyzYXgKf1mdTaNfafBOM4ZqJ5NBLC15xy0Ss%3D&amp;reserved=0" TargetMode="Externa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08959" y="3416716"/>
            <a:ext cx="824807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8959" y="2698633"/>
            <a:ext cx="3609065" cy="584775"/>
          </a:xfrm>
          <a:prstGeom prst="rect">
            <a:avLst/>
          </a:prstGeom>
          <a:noFill/>
        </p:spPr>
        <p:txBody>
          <a:bodyPr wrap="none" rtlCol="0">
            <a:spAutoFit/>
          </a:bodyPr>
          <a:lstStyle/>
          <a:p>
            <a:r>
              <a:rPr lang="en-US" sz="3200" b="1" dirty="0" err="1"/>
              <a:t>Cwricwlwm</a:t>
            </a:r>
            <a:r>
              <a:rPr lang="en-US" sz="3200" b="1" dirty="0"/>
              <a:t> </a:t>
            </a:r>
            <a:r>
              <a:rPr lang="en-US" sz="3200" b="1" dirty="0" err="1"/>
              <a:t>i</a:t>
            </a:r>
            <a:r>
              <a:rPr lang="en-US" sz="3200" b="1" dirty="0"/>
              <a:t> </a:t>
            </a:r>
            <a:r>
              <a:rPr lang="en-US" sz="3200" b="1" dirty="0" err="1"/>
              <a:t>Gymru</a:t>
            </a:r>
            <a:endParaRPr lang="en-GB" sz="3200" b="1" dirty="0"/>
          </a:p>
        </p:txBody>
      </p:sp>
      <p:sp>
        <p:nvSpPr>
          <p:cNvPr id="8" name="TextBox 7"/>
          <p:cNvSpPr txBox="1"/>
          <p:nvPr/>
        </p:nvSpPr>
        <p:spPr>
          <a:xfrm>
            <a:off x="628552" y="3416716"/>
            <a:ext cx="5017527" cy="584775"/>
          </a:xfrm>
          <a:prstGeom prst="rect">
            <a:avLst/>
          </a:prstGeom>
          <a:noFill/>
        </p:spPr>
        <p:txBody>
          <a:bodyPr wrap="none" rtlCol="0">
            <a:spAutoFit/>
          </a:bodyPr>
          <a:lstStyle/>
          <a:p>
            <a:r>
              <a:rPr lang="en-US" sz="3200" b="1" dirty="0"/>
              <a:t>An enquiry into Assessment </a:t>
            </a:r>
            <a:endParaRPr lang="en-GB" sz="3200" b="1" dirty="0"/>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06274" y="959449"/>
            <a:ext cx="6276618" cy="5769660"/>
          </a:xfrm>
          <a:prstGeom prst="rect">
            <a:avLst/>
          </a:prstGeom>
        </p:spPr>
      </p:pic>
      <p:pic>
        <p:nvPicPr>
          <p:cNvPr id="9" name="Picture 1">
            <a:extLst>
              <a:ext uri="{FF2B5EF4-FFF2-40B4-BE49-F238E27FC236}">
                <a16:creationId xmlns:a16="http://schemas.microsoft.com/office/drawing/2014/main" id="{03FD4E55-90CC-47A2-8735-973AC34B1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070" y="253587"/>
            <a:ext cx="2882900" cy="2157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1BDE1C-6EDB-472D-82A7-8F6F729CE820}"/>
              </a:ext>
            </a:extLst>
          </p:cNvPr>
          <p:cNvSpPr txBox="1"/>
          <p:nvPr/>
        </p:nvSpPr>
        <p:spPr>
          <a:xfrm>
            <a:off x="608959" y="3919792"/>
            <a:ext cx="3897029" cy="369332"/>
          </a:xfrm>
          <a:prstGeom prst="rect">
            <a:avLst/>
          </a:prstGeom>
          <a:noFill/>
        </p:spPr>
        <p:txBody>
          <a:bodyPr wrap="none" rtlCol="0">
            <a:spAutoFit/>
          </a:bodyPr>
          <a:lstStyle/>
          <a:p>
            <a:r>
              <a:rPr lang="en-US" dirty="0"/>
              <a:t>By Ross Bennett and Sarah Cuthbertson</a:t>
            </a:r>
            <a:endParaRPr lang="en-GB" dirty="0"/>
          </a:p>
        </p:txBody>
      </p:sp>
    </p:spTree>
    <p:extLst>
      <p:ext uri="{BB962C8B-B14F-4D97-AF65-F5344CB8AC3E}">
        <p14:creationId xmlns:p14="http://schemas.microsoft.com/office/powerpoint/2010/main" val="179453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705" y="-185513"/>
            <a:ext cx="3241364" cy="2979561"/>
          </a:xfrm>
          <a:prstGeom prst="rect">
            <a:avLst/>
          </a:prstGeom>
        </p:spPr>
      </p:pic>
      <p:sp>
        <p:nvSpPr>
          <p:cNvPr id="2" name="Rectangle 1">
            <a:extLst>
              <a:ext uri="{FF2B5EF4-FFF2-40B4-BE49-F238E27FC236}">
                <a16:creationId xmlns:a16="http://schemas.microsoft.com/office/drawing/2014/main" id="{9CABFB0B-CF27-47DC-8EAD-B9D084F7361C}"/>
              </a:ext>
            </a:extLst>
          </p:cNvPr>
          <p:cNvSpPr/>
          <p:nvPr/>
        </p:nvSpPr>
        <p:spPr>
          <a:xfrm>
            <a:off x="2551521" y="2266130"/>
            <a:ext cx="7088957" cy="3416320"/>
          </a:xfrm>
          <a:prstGeom prst="rect">
            <a:avLst/>
          </a:prstGeom>
        </p:spPr>
        <p:txBody>
          <a:bodyPr wrap="square">
            <a:spAutoFit/>
          </a:bodyPr>
          <a:lstStyle/>
          <a:p>
            <a:r>
              <a:rPr lang="en-US" sz="2400" dirty="0">
                <a:solidFill>
                  <a:srgbClr val="C00000"/>
                </a:solidFill>
              </a:rPr>
              <a:t>Disclaimer: </a:t>
            </a:r>
            <a:r>
              <a:rPr lang="en-US" sz="2400" dirty="0"/>
              <a:t>This system is just a trial within two classes, in one school on two campuses and is still in its infancy. There are many aspects to discuss further as the Curriculum for Wales unfolds. Our aim is produce a personalized assessment system that visually represents pupils growth. We aim to create a system that reflects pupils fluidity of learning. Along with this, a new vocabulary of assessment must be developed to support the new way we look at assessing our learners. </a:t>
            </a:r>
            <a:endParaRPr lang="en-GB" sz="2400" dirty="0"/>
          </a:p>
        </p:txBody>
      </p:sp>
    </p:spTree>
    <p:extLst>
      <p:ext uri="{BB962C8B-B14F-4D97-AF65-F5344CB8AC3E}">
        <p14:creationId xmlns:p14="http://schemas.microsoft.com/office/powerpoint/2010/main" val="3580243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705" y="-185513"/>
            <a:ext cx="3241364" cy="2979561"/>
          </a:xfrm>
          <a:prstGeom prst="rect">
            <a:avLst/>
          </a:prstGeom>
        </p:spPr>
      </p:pic>
      <p:pic>
        <p:nvPicPr>
          <p:cNvPr id="6" name="Picture 5">
            <a:extLst>
              <a:ext uri="{FF2B5EF4-FFF2-40B4-BE49-F238E27FC236}">
                <a16:creationId xmlns:a16="http://schemas.microsoft.com/office/drawing/2014/main" id="{15E12F87-6555-41CF-A6BB-A8A94C6D68BC}"/>
              </a:ext>
            </a:extLst>
          </p:cNvPr>
          <p:cNvPicPr>
            <a:picLocks noChangeAspect="1"/>
          </p:cNvPicPr>
          <p:nvPr/>
        </p:nvPicPr>
        <p:blipFill rotWithShape="1">
          <a:blip r:embed="rId3"/>
          <a:srcRect l="12917" t="16593" r="10334" b="5778"/>
          <a:stretch/>
        </p:blipFill>
        <p:spPr>
          <a:xfrm>
            <a:off x="7510141" y="945763"/>
            <a:ext cx="4597017" cy="2615458"/>
          </a:xfrm>
          <a:prstGeom prst="rect">
            <a:avLst/>
          </a:prstGeom>
        </p:spPr>
      </p:pic>
      <p:pic>
        <p:nvPicPr>
          <p:cNvPr id="7" name="Picture 6">
            <a:extLst>
              <a:ext uri="{FF2B5EF4-FFF2-40B4-BE49-F238E27FC236}">
                <a16:creationId xmlns:a16="http://schemas.microsoft.com/office/drawing/2014/main" id="{27435C0F-F85E-498C-BCFB-141681BCA7CD}"/>
              </a:ext>
            </a:extLst>
          </p:cNvPr>
          <p:cNvPicPr>
            <a:picLocks noChangeAspect="1"/>
          </p:cNvPicPr>
          <p:nvPr/>
        </p:nvPicPr>
        <p:blipFill rotWithShape="1">
          <a:blip r:embed="rId4"/>
          <a:srcRect l="12583" t="16296" r="10333" b="6815"/>
          <a:stretch/>
        </p:blipFill>
        <p:spPr>
          <a:xfrm>
            <a:off x="7510141" y="3836709"/>
            <a:ext cx="4635759" cy="2601037"/>
          </a:xfrm>
          <a:prstGeom prst="rect">
            <a:avLst/>
          </a:prstGeom>
        </p:spPr>
      </p:pic>
      <p:pic>
        <p:nvPicPr>
          <p:cNvPr id="10" name="Picture 9">
            <a:extLst>
              <a:ext uri="{FF2B5EF4-FFF2-40B4-BE49-F238E27FC236}">
                <a16:creationId xmlns:a16="http://schemas.microsoft.com/office/drawing/2014/main" id="{66934C27-ECAD-4351-9618-CAE102BA3C56}"/>
              </a:ext>
            </a:extLst>
          </p:cNvPr>
          <p:cNvPicPr>
            <a:picLocks noChangeAspect="1"/>
          </p:cNvPicPr>
          <p:nvPr/>
        </p:nvPicPr>
        <p:blipFill rotWithShape="1">
          <a:blip r:embed="rId5"/>
          <a:srcRect l="12917" t="15555" r="10583" b="7112"/>
          <a:stretch/>
        </p:blipFill>
        <p:spPr>
          <a:xfrm>
            <a:off x="2601886" y="3836708"/>
            <a:ext cx="4574238" cy="2601037"/>
          </a:xfrm>
          <a:prstGeom prst="rect">
            <a:avLst/>
          </a:prstGeom>
        </p:spPr>
      </p:pic>
      <p:pic>
        <p:nvPicPr>
          <p:cNvPr id="11" name="Picture 10">
            <a:extLst>
              <a:ext uri="{FF2B5EF4-FFF2-40B4-BE49-F238E27FC236}">
                <a16:creationId xmlns:a16="http://schemas.microsoft.com/office/drawing/2014/main" id="{282248BA-7ACB-429E-8DA8-02B806D1CB95}"/>
              </a:ext>
            </a:extLst>
          </p:cNvPr>
          <p:cNvPicPr>
            <a:picLocks noChangeAspect="1"/>
          </p:cNvPicPr>
          <p:nvPr/>
        </p:nvPicPr>
        <p:blipFill rotWithShape="1">
          <a:blip r:embed="rId6"/>
          <a:srcRect l="12999" t="15556" r="10584" b="6666"/>
          <a:stretch/>
        </p:blipFill>
        <p:spPr>
          <a:xfrm>
            <a:off x="2593415" y="945762"/>
            <a:ext cx="4565768" cy="2613989"/>
          </a:xfrm>
          <a:prstGeom prst="rect">
            <a:avLst/>
          </a:prstGeom>
        </p:spPr>
      </p:pic>
      <p:sp>
        <p:nvSpPr>
          <p:cNvPr id="2" name="Rectangle 1">
            <a:extLst>
              <a:ext uri="{FF2B5EF4-FFF2-40B4-BE49-F238E27FC236}">
                <a16:creationId xmlns:a16="http://schemas.microsoft.com/office/drawing/2014/main" id="{C02AA2AE-B6ED-468E-9AF7-03146F966B51}"/>
              </a:ext>
            </a:extLst>
          </p:cNvPr>
          <p:cNvSpPr/>
          <p:nvPr/>
        </p:nvSpPr>
        <p:spPr>
          <a:xfrm>
            <a:off x="93889" y="2256272"/>
            <a:ext cx="6096000" cy="2031325"/>
          </a:xfrm>
          <a:prstGeom prst="rect">
            <a:avLst/>
          </a:prstGeom>
        </p:spPr>
        <p:txBody>
          <a:bodyPr>
            <a:spAutoFit/>
          </a:bodyPr>
          <a:lstStyle/>
          <a:p>
            <a:r>
              <a:rPr lang="en-US" dirty="0"/>
              <a:t>Referenced</a:t>
            </a:r>
          </a:p>
          <a:p>
            <a:r>
              <a:rPr lang="en-US" dirty="0"/>
              <a:t>from</a:t>
            </a:r>
          </a:p>
          <a:p>
            <a:r>
              <a:rPr lang="en-US" dirty="0"/>
              <a:t>Chris Davies’</a:t>
            </a:r>
          </a:p>
          <a:p>
            <a:r>
              <a:rPr lang="en-US" dirty="0"/>
              <a:t>“Curriculum for Wales</a:t>
            </a:r>
          </a:p>
          <a:p>
            <a:r>
              <a:rPr lang="en-US" dirty="0"/>
              <a:t>An introduction to </a:t>
            </a:r>
          </a:p>
          <a:p>
            <a:r>
              <a:rPr lang="en-US" dirty="0"/>
              <a:t>assessment and </a:t>
            </a:r>
          </a:p>
          <a:p>
            <a:r>
              <a:rPr lang="en-US" dirty="0"/>
              <a:t>Progression”.  </a:t>
            </a:r>
            <a:endParaRPr lang="en-GB" dirty="0"/>
          </a:p>
        </p:txBody>
      </p:sp>
    </p:spTree>
    <p:extLst>
      <p:ext uri="{BB962C8B-B14F-4D97-AF65-F5344CB8AC3E}">
        <p14:creationId xmlns:p14="http://schemas.microsoft.com/office/powerpoint/2010/main" val="2196787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64661-EDEE-47FE-9D33-0FD4A41ADAD1}"/>
              </a:ext>
            </a:extLst>
          </p:cNvPr>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EA34797-2CAE-4C2E-806D-FEBEECB8F7B7}"/>
              </a:ext>
            </a:extLst>
          </p:cNvPr>
          <p:cNvSpPr txBox="1"/>
          <p:nvPr/>
        </p:nvSpPr>
        <p:spPr>
          <a:xfrm>
            <a:off x="9304256" y="231953"/>
            <a:ext cx="3827282" cy="369332"/>
          </a:xfrm>
          <a:prstGeom prst="rect">
            <a:avLst/>
          </a:prstGeom>
          <a:noFill/>
        </p:spPr>
        <p:txBody>
          <a:bodyPr wrap="square" rtlCol="0">
            <a:spAutoFit/>
          </a:bodyPr>
          <a:lstStyle/>
          <a:p>
            <a:r>
              <a:rPr lang="en-US" dirty="0">
                <a:solidFill>
                  <a:schemeClr val="bg1"/>
                </a:solidFill>
              </a:rPr>
              <a:t>Early ideas and discussions</a:t>
            </a:r>
            <a:endParaRPr lang="en-GB" dirty="0">
              <a:solidFill>
                <a:schemeClr val="bg1"/>
              </a:solidFill>
            </a:endParaRPr>
          </a:p>
        </p:txBody>
      </p:sp>
      <p:pic>
        <p:nvPicPr>
          <p:cNvPr id="5" name="Picture 4">
            <a:extLst>
              <a:ext uri="{FF2B5EF4-FFF2-40B4-BE49-F238E27FC236}">
                <a16:creationId xmlns:a16="http://schemas.microsoft.com/office/drawing/2014/main" id="{368DD8BF-5DD6-48D5-BF46-D062D490DB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510" y="-192212"/>
            <a:ext cx="3241364" cy="2979561"/>
          </a:xfrm>
          <a:prstGeom prst="rect">
            <a:avLst/>
          </a:prstGeom>
        </p:spPr>
      </p:pic>
      <p:pic>
        <p:nvPicPr>
          <p:cNvPr id="6" name="Picture 5">
            <a:extLst>
              <a:ext uri="{FF2B5EF4-FFF2-40B4-BE49-F238E27FC236}">
                <a16:creationId xmlns:a16="http://schemas.microsoft.com/office/drawing/2014/main" id="{394AC2CB-4661-4829-8795-5B858A7ADF86}"/>
              </a:ext>
            </a:extLst>
          </p:cNvPr>
          <p:cNvPicPr>
            <a:picLocks noChangeAspect="1"/>
          </p:cNvPicPr>
          <p:nvPr/>
        </p:nvPicPr>
        <p:blipFill rotWithShape="1">
          <a:blip r:embed="rId3"/>
          <a:srcRect l="24466" t="22405" r="9923" b="11890"/>
          <a:stretch/>
        </p:blipFill>
        <p:spPr>
          <a:xfrm>
            <a:off x="2425070" y="1591433"/>
            <a:ext cx="7999373" cy="4506012"/>
          </a:xfrm>
          <a:prstGeom prst="rect">
            <a:avLst/>
          </a:prstGeom>
        </p:spPr>
      </p:pic>
      <p:sp>
        <p:nvSpPr>
          <p:cNvPr id="2" name="TextBox 1">
            <a:extLst>
              <a:ext uri="{FF2B5EF4-FFF2-40B4-BE49-F238E27FC236}">
                <a16:creationId xmlns:a16="http://schemas.microsoft.com/office/drawing/2014/main" id="{D99EFD97-9E71-44EC-8B4E-6C8C4EA5515B}"/>
              </a:ext>
            </a:extLst>
          </p:cNvPr>
          <p:cNvSpPr txBox="1"/>
          <p:nvPr/>
        </p:nvSpPr>
        <p:spPr>
          <a:xfrm>
            <a:off x="10180949" y="1016024"/>
            <a:ext cx="2545237" cy="369332"/>
          </a:xfrm>
          <a:prstGeom prst="rect">
            <a:avLst/>
          </a:prstGeom>
          <a:noFill/>
        </p:spPr>
        <p:txBody>
          <a:bodyPr wrap="square" rtlCol="0">
            <a:spAutoFit/>
          </a:bodyPr>
          <a:lstStyle/>
          <a:p>
            <a:r>
              <a:rPr lang="en-US" dirty="0"/>
              <a:t>How it started?</a:t>
            </a:r>
            <a:endParaRPr lang="en-GB" dirty="0"/>
          </a:p>
        </p:txBody>
      </p:sp>
    </p:spTree>
    <p:extLst>
      <p:ext uri="{BB962C8B-B14F-4D97-AF65-F5344CB8AC3E}">
        <p14:creationId xmlns:p14="http://schemas.microsoft.com/office/powerpoint/2010/main" val="409893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15064C-7A96-4E4A-8DAF-688C7F6BB49F}"/>
              </a:ext>
            </a:extLst>
          </p:cNvPr>
          <p:cNvSpPr/>
          <p:nvPr/>
        </p:nvSpPr>
        <p:spPr>
          <a:xfrm>
            <a:off x="642594" y="5657769"/>
            <a:ext cx="10906811" cy="646331"/>
          </a:xfrm>
          <a:prstGeom prst="rect">
            <a:avLst/>
          </a:prstGeom>
        </p:spPr>
        <p:txBody>
          <a:bodyPr wrap="square">
            <a:spAutoFit/>
          </a:bodyPr>
          <a:lstStyle/>
          <a:p>
            <a:r>
              <a:rPr lang="en-GB" sz="1200" dirty="0"/>
              <a:t>https://hwbwave15.sharepoint.com/sites/ExpressiveArtsAoLENetwork/Shared%20Documents/Forms/AllItems.aspx?id=%2Fsites%2FExpressiveArtsAoLENetwork%2FShared%20Documents%2F3%2E%20Secondary%20Channel%2FRecordings%2FView%20Only%2F3%2E%20Secondary%20Channel%2D20220607%5F141308%2DMeeting%20Recording%2Emp4&amp;parent=%2Fsites%2FExpressiveArtsAoLENetwork%2FShared%20Documents%2F3%2E%20Secondary%20Channel%2FRecordings%2FView%20Only</a:t>
            </a:r>
          </a:p>
        </p:txBody>
      </p:sp>
      <p:pic>
        <p:nvPicPr>
          <p:cNvPr id="5" name="Picture 4">
            <a:extLst>
              <a:ext uri="{FF2B5EF4-FFF2-40B4-BE49-F238E27FC236}">
                <a16:creationId xmlns:a16="http://schemas.microsoft.com/office/drawing/2014/main" id="{3E551625-52D5-4E43-BB13-B0CFA3687369}"/>
              </a:ext>
            </a:extLst>
          </p:cNvPr>
          <p:cNvPicPr>
            <a:picLocks noChangeAspect="1"/>
          </p:cNvPicPr>
          <p:nvPr/>
        </p:nvPicPr>
        <p:blipFill rotWithShape="1">
          <a:blip r:embed="rId2"/>
          <a:srcRect l="23582" t="4739" b="8316"/>
          <a:stretch/>
        </p:blipFill>
        <p:spPr>
          <a:xfrm>
            <a:off x="2526384" y="421453"/>
            <a:ext cx="6573623" cy="4207107"/>
          </a:xfrm>
          <a:prstGeom prst="rect">
            <a:avLst/>
          </a:prstGeom>
          <a:ln w="53975">
            <a:solidFill>
              <a:srgbClr val="C00000"/>
            </a:solidFill>
          </a:ln>
        </p:spPr>
      </p:pic>
      <p:sp>
        <p:nvSpPr>
          <p:cNvPr id="6" name="TextBox 5">
            <a:extLst>
              <a:ext uri="{FF2B5EF4-FFF2-40B4-BE49-F238E27FC236}">
                <a16:creationId xmlns:a16="http://schemas.microsoft.com/office/drawing/2014/main" id="{6496D955-E73E-4669-84A0-CB72079ED8F2}"/>
              </a:ext>
            </a:extLst>
          </p:cNvPr>
          <p:cNvSpPr txBox="1"/>
          <p:nvPr/>
        </p:nvSpPr>
        <p:spPr>
          <a:xfrm>
            <a:off x="642594" y="5288437"/>
            <a:ext cx="1932495" cy="369332"/>
          </a:xfrm>
          <a:prstGeom prst="rect">
            <a:avLst/>
          </a:prstGeom>
          <a:noFill/>
        </p:spPr>
        <p:txBody>
          <a:bodyPr wrap="square" rtlCol="0">
            <a:spAutoFit/>
          </a:bodyPr>
          <a:lstStyle/>
          <a:p>
            <a:r>
              <a:rPr lang="en-US" dirty="0"/>
              <a:t>Link to video:</a:t>
            </a:r>
            <a:endParaRPr lang="en-GB" dirty="0"/>
          </a:p>
        </p:txBody>
      </p:sp>
    </p:spTree>
    <p:extLst>
      <p:ext uri="{BB962C8B-B14F-4D97-AF65-F5344CB8AC3E}">
        <p14:creationId xmlns:p14="http://schemas.microsoft.com/office/powerpoint/2010/main" val="16800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64661-EDEE-47FE-9D33-0FD4A41ADAD1}"/>
              </a:ext>
            </a:extLst>
          </p:cNvPr>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68DD8BF-5DD6-48D5-BF46-D062D490DB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58" y="-491216"/>
            <a:ext cx="3241364" cy="2979561"/>
          </a:xfrm>
          <a:prstGeom prst="rect">
            <a:avLst/>
          </a:prstGeom>
        </p:spPr>
      </p:pic>
      <p:pic>
        <p:nvPicPr>
          <p:cNvPr id="2" name="Picture 1">
            <a:extLst>
              <a:ext uri="{FF2B5EF4-FFF2-40B4-BE49-F238E27FC236}">
                <a16:creationId xmlns:a16="http://schemas.microsoft.com/office/drawing/2014/main" id="{CE5ED290-8327-4620-B2F3-CE30ED7D7D0D}"/>
              </a:ext>
            </a:extLst>
          </p:cNvPr>
          <p:cNvPicPr>
            <a:picLocks noChangeAspect="1"/>
          </p:cNvPicPr>
          <p:nvPr/>
        </p:nvPicPr>
        <p:blipFill rotWithShape="1">
          <a:blip r:embed="rId3"/>
          <a:srcRect l="34253" t="23780" r="2500" b="12714"/>
          <a:stretch/>
        </p:blipFill>
        <p:spPr>
          <a:xfrm>
            <a:off x="2860306" y="1614871"/>
            <a:ext cx="8156663" cy="4606820"/>
          </a:xfrm>
          <a:prstGeom prst="rect">
            <a:avLst/>
          </a:prstGeom>
        </p:spPr>
      </p:pic>
      <p:sp>
        <p:nvSpPr>
          <p:cNvPr id="7" name="TextBox 6">
            <a:extLst>
              <a:ext uri="{FF2B5EF4-FFF2-40B4-BE49-F238E27FC236}">
                <a16:creationId xmlns:a16="http://schemas.microsoft.com/office/drawing/2014/main" id="{7894F523-DD6E-4FD4-9A66-E541D553610E}"/>
              </a:ext>
            </a:extLst>
          </p:cNvPr>
          <p:cNvSpPr txBox="1"/>
          <p:nvPr/>
        </p:nvSpPr>
        <p:spPr>
          <a:xfrm>
            <a:off x="9304256" y="231953"/>
            <a:ext cx="3827282" cy="369332"/>
          </a:xfrm>
          <a:prstGeom prst="rect">
            <a:avLst/>
          </a:prstGeom>
          <a:noFill/>
        </p:spPr>
        <p:txBody>
          <a:bodyPr wrap="square" rtlCol="0">
            <a:spAutoFit/>
          </a:bodyPr>
          <a:lstStyle/>
          <a:p>
            <a:r>
              <a:rPr lang="en-US" dirty="0">
                <a:solidFill>
                  <a:schemeClr val="bg1"/>
                </a:solidFill>
              </a:rPr>
              <a:t>Early ideas and discussions</a:t>
            </a:r>
            <a:endParaRPr lang="en-GB" dirty="0">
              <a:solidFill>
                <a:schemeClr val="bg1"/>
              </a:solidFill>
            </a:endParaRPr>
          </a:p>
        </p:txBody>
      </p:sp>
    </p:spTree>
    <p:extLst>
      <p:ext uri="{BB962C8B-B14F-4D97-AF65-F5344CB8AC3E}">
        <p14:creationId xmlns:p14="http://schemas.microsoft.com/office/powerpoint/2010/main" val="341086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64661-EDEE-47FE-9D33-0FD4A41ADAD1}"/>
              </a:ext>
            </a:extLst>
          </p:cNvPr>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68DD8BF-5DD6-48D5-BF46-D062D490DB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214" y="-155185"/>
            <a:ext cx="3241364" cy="2979561"/>
          </a:xfrm>
          <a:prstGeom prst="rect">
            <a:avLst/>
          </a:prstGeom>
        </p:spPr>
      </p:pic>
      <p:pic>
        <p:nvPicPr>
          <p:cNvPr id="6" name="Picture 5">
            <a:extLst>
              <a:ext uri="{FF2B5EF4-FFF2-40B4-BE49-F238E27FC236}">
                <a16:creationId xmlns:a16="http://schemas.microsoft.com/office/drawing/2014/main" id="{48DCACA4-33EE-4D64-9935-04A9F5DB558F}"/>
              </a:ext>
            </a:extLst>
          </p:cNvPr>
          <p:cNvPicPr>
            <a:picLocks noChangeAspect="1"/>
          </p:cNvPicPr>
          <p:nvPr/>
        </p:nvPicPr>
        <p:blipFill rotWithShape="1">
          <a:blip r:embed="rId3"/>
          <a:srcRect l="42680" t="22681" r="14021" b="17691"/>
          <a:stretch/>
        </p:blipFill>
        <p:spPr>
          <a:xfrm>
            <a:off x="2709056" y="1266599"/>
            <a:ext cx="3154417" cy="2443491"/>
          </a:xfrm>
          <a:prstGeom prst="rect">
            <a:avLst/>
          </a:prstGeom>
        </p:spPr>
      </p:pic>
      <p:pic>
        <p:nvPicPr>
          <p:cNvPr id="7" name="Picture 6">
            <a:extLst>
              <a:ext uri="{FF2B5EF4-FFF2-40B4-BE49-F238E27FC236}">
                <a16:creationId xmlns:a16="http://schemas.microsoft.com/office/drawing/2014/main" id="{CB0C0192-94ED-4F33-BA95-58A7C9DD0E6E}"/>
              </a:ext>
            </a:extLst>
          </p:cNvPr>
          <p:cNvPicPr>
            <a:picLocks noChangeAspect="1"/>
          </p:cNvPicPr>
          <p:nvPr/>
        </p:nvPicPr>
        <p:blipFill rotWithShape="1">
          <a:blip r:embed="rId4"/>
          <a:srcRect l="23461" t="22406" r="12861" b="13815"/>
          <a:stretch/>
        </p:blipFill>
        <p:spPr>
          <a:xfrm>
            <a:off x="5863473" y="1580387"/>
            <a:ext cx="3965513" cy="2234154"/>
          </a:xfrm>
          <a:prstGeom prst="rect">
            <a:avLst/>
          </a:prstGeom>
        </p:spPr>
      </p:pic>
      <p:pic>
        <p:nvPicPr>
          <p:cNvPr id="8" name="Picture 7">
            <a:extLst>
              <a:ext uri="{FF2B5EF4-FFF2-40B4-BE49-F238E27FC236}">
                <a16:creationId xmlns:a16="http://schemas.microsoft.com/office/drawing/2014/main" id="{C1805517-9957-495B-98A4-202EE43C8441}"/>
              </a:ext>
            </a:extLst>
          </p:cNvPr>
          <p:cNvPicPr>
            <a:picLocks noChangeAspect="1"/>
          </p:cNvPicPr>
          <p:nvPr/>
        </p:nvPicPr>
        <p:blipFill rotWithShape="1">
          <a:blip r:embed="rId5"/>
          <a:srcRect l="20026" t="22818" r="14640" b="12853"/>
          <a:stretch/>
        </p:blipFill>
        <p:spPr>
          <a:xfrm>
            <a:off x="3980465" y="4160536"/>
            <a:ext cx="4033889" cy="2234154"/>
          </a:xfrm>
          <a:prstGeom prst="rect">
            <a:avLst/>
          </a:prstGeom>
        </p:spPr>
      </p:pic>
      <p:sp>
        <p:nvSpPr>
          <p:cNvPr id="10" name="TextBox 9">
            <a:extLst>
              <a:ext uri="{FF2B5EF4-FFF2-40B4-BE49-F238E27FC236}">
                <a16:creationId xmlns:a16="http://schemas.microsoft.com/office/drawing/2014/main" id="{AD35C2AC-A9C2-4BA6-A281-FACCB13E042D}"/>
              </a:ext>
            </a:extLst>
          </p:cNvPr>
          <p:cNvSpPr txBox="1"/>
          <p:nvPr/>
        </p:nvSpPr>
        <p:spPr>
          <a:xfrm>
            <a:off x="10278358" y="231953"/>
            <a:ext cx="3827282" cy="369332"/>
          </a:xfrm>
          <a:prstGeom prst="rect">
            <a:avLst/>
          </a:prstGeom>
          <a:noFill/>
        </p:spPr>
        <p:txBody>
          <a:bodyPr wrap="square" rtlCol="0">
            <a:spAutoFit/>
          </a:bodyPr>
          <a:lstStyle/>
          <a:p>
            <a:r>
              <a:rPr lang="en-US" dirty="0">
                <a:solidFill>
                  <a:schemeClr val="bg1"/>
                </a:solidFill>
              </a:rPr>
              <a:t>Evolution of ideas</a:t>
            </a:r>
            <a:endParaRPr lang="en-GB" dirty="0">
              <a:solidFill>
                <a:schemeClr val="bg1"/>
              </a:solidFill>
            </a:endParaRPr>
          </a:p>
        </p:txBody>
      </p:sp>
    </p:spTree>
    <p:extLst>
      <p:ext uri="{BB962C8B-B14F-4D97-AF65-F5344CB8AC3E}">
        <p14:creationId xmlns:p14="http://schemas.microsoft.com/office/powerpoint/2010/main" val="4050238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64661-EDEE-47FE-9D33-0FD4A41ADAD1}"/>
              </a:ext>
            </a:extLst>
          </p:cNvPr>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68DD8BF-5DD6-48D5-BF46-D062D490DB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939" y="-175471"/>
            <a:ext cx="3241364" cy="2979561"/>
          </a:xfrm>
          <a:prstGeom prst="rect">
            <a:avLst/>
          </a:prstGeom>
        </p:spPr>
      </p:pic>
      <p:sp>
        <p:nvSpPr>
          <p:cNvPr id="7" name="TextBox 6">
            <a:extLst>
              <a:ext uri="{FF2B5EF4-FFF2-40B4-BE49-F238E27FC236}">
                <a16:creationId xmlns:a16="http://schemas.microsoft.com/office/drawing/2014/main" id="{09150742-6D9B-4B45-A028-DA97247D4BF3}"/>
              </a:ext>
            </a:extLst>
          </p:cNvPr>
          <p:cNvSpPr txBox="1"/>
          <p:nvPr/>
        </p:nvSpPr>
        <p:spPr>
          <a:xfrm>
            <a:off x="9439373" y="231953"/>
            <a:ext cx="3007150" cy="369332"/>
          </a:xfrm>
          <a:prstGeom prst="rect">
            <a:avLst/>
          </a:prstGeom>
          <a:noFill/>
        </p:spPr>
        <p:txBody>
          <a:bodyPr wrap="square" rtlCol="0">
            <a:spAutoFit/>
          </a:bodyPr>
          <a:lstStyle/>
          <a:p>
            <a:r>
              <a:rPr lang="en-US" dirty="0">
                <a:solidFill>
                  <a:schemeClr val="bg1"/>
                </a:solidFill>
              </a:rPr>
              <a:t>Visual Profile development</a:t>
            </a:r>
            <a:endParaRPr lang="en-GB" dirty="0">
              <a:solidFill>
                <a:schemeClr val="bg1"/>
              </a:solidFill>
            </a:endParaRPr>
          </a:p>
        </p:txBody>
      </p:sp>
      <p:pic>
        <p:nvPicPr>
          <p:cNvPr id="2" name="Picture 1">
            <a:extLst>
              <a:ext uri="{FF2B5EF4-FFF2-40B4-BE49-F238E27FC236}">
                <a16:creationId xmlns:a16="http://schemas.microsoft.com/office/drawing/2014/main" id="{5FFD9B8D-AE54-4C65-B35C-7431E1B5CABF}"/>
              </a:ext>
            </a:extLst>
          </p:cNvPr>
          <p:cNvPicPr>
            <a:picLocks noChangeAspect="1"/>
          </p:cNvPicPr>
          <p:nvPr/>
        </p:nvPicPr>
        <p:blipFill rotWithShape="1">
          <a:blip r:embed="rId3"/>
          <a:srcRect l="25516" t="23999" r="10309" b="11478"/>
          <a:stretch/>
        </p:blipFill>
        <p:spPr>
          <a:xfrm>
            <a:off x="2601797" y="1464953"/>
            <a:ext cx="4657232" cy="2633877"/>
          </a:xfrm>
          <a:prstGeom prst="rect">
            <a:avLst/>
          </a:prstGeom>
        </p:spPr>
      </p:pic>
      <p:pic>
        <p:nvPicPr>
          <p:cNvPr id="8" name="Picture 7">
            <a:extLst>
              <a:ext uri="{FF2B5EF4-FFF2-40B4-BE49-F238E27FC236}">
                <a16:creationId xmlns:a16="http://schemas.microsoft.com/office/drawing/2014/main" id="{F218FE62-4096-4BF3-AA09-674898140BD7}"/>
              </a:ext>
            </a:extLst>
          </p:cNvPr>
          <p:cNvPicPr>
            <a:picLocks noChangeAspect="1"/>
          </p:cNvPicPr>
          <p:nvPr/>
        </p:nvPicPr>
        <p:blipFill rotWithShape="1">
          <a:blip r:embed="rId4"/>
          <a:srcRect l="23461" t="22541" r="10387" b="11754"/>
          <a:stretch/>
        </p:blipFill>
        <p:spPr>
          <a:xfrm>
            <a:off x="6771587" y="1321730"/>
            <a:ext cx="5335572" cy="2980914"/>
          </a:xfrm>
          <a:prstGeom prst="rect">
            <a:avLst/>
          </a:prstGeom>
        </p:spPr>
      </p:pic>
      <p:pic>
        <p:nvPicPr>
          <p:cNvPr id="9" name="Picture 8">
            <a:extLst>
              <a:ext uri="{FF2B5EF4-FFF2-40B4-BE49-F238E27FC236}">
                <a16:creationId xmlns:a16="http://schemas.microsoft.com/office/drawing/2014/main" id="{516DCEDA-49F9-464E-BCC5-02E6C0A2D6D8}"/>
              </a:ext>
            </a:extLst>
          </p:cNvPr>
          <p:cNvPicPr>
            <a:picLocks noChangeAspect="1"/>
          </p:cNvPicPr>
          <p:nvPr/>
        </p:nvPicPr>
        <p:blipFill rotWithShape="1">
          <a:blip r:embed="rId5"/>
          <a:srcRect l="23461" t="22887" r="13634" b="11616"/>
          <a:stretch/>
        </p:blipFill>
        <p:spPr>
          <a:xfrm>
            <a:off x="2601797" y="4127083"/>
            <a:ext cx="4568015" cy="2675355"/>
          </a:xfrm>
          <a:prstGeom prst="rect">
            <a:avLst/>
          </a:prstGeom>
        </p:spPr>
      </p:pic>
    </p:spTree>
    <p:extLst>
      <p:ext uri="{BB962C8B-B14F-4D97-AF65-F5344CB8AC3E}">
        <p14:creationId xmlns:p14="http://schemas.microsoft.com/office/powerpoint/2010/main" val="4090180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64661-EDEE-47FE-9D33-0FD4A41ADAD1}"/>
              </a:ext>
            </a:extLst>
          </p:cNvPr>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68DD8BF-5DD6-48D5-BF46-D062D490DB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349" y="-262966"/>
            <a:ext cx="3241364" cy="2979561"/>
          </a:xfrm>
          <a:prstGeom prst="rect">
            <a:avLst/>
          </a:prstGeom>
        </p:spPr>
      </p:pic>
      <p:pic>
        <p:nvPicPr>
          <p:cNvPr id="6" name="Picture 5">
            <a:extLst>
              <a:ext uri="{FF2B5EF4-FFF2-40B4-BE49-F238E27FC236}">
                <a16:creationId xmlns:a16="http://schemas.microsoft.com/office/drawing/2014/main" id="{261DAC56-D623-4540-A591-02F87DAD5269}"/>
              </a:ext>
            </a:extLst>
          </p:cNvPr>
          <p:cNvPicPr>
            <a:picLocks noChangeAspect="1"/>
          </p:cNvPicPr>
          <p:nvPr/>
        </p:nvPicPr>
        <p:blipFill rotWithShape="1">
          <a:blip r:embed="rId3"/>
          <a:srcRect l="23461" t="22954" r="6443" b="12991"/>
          <a:stretch/>
        </p:blipFill>
        <p:spPr>
          <a:xfrm>
            <a:off x="2690623" y="1793852"/>
            <a:ext cx="8546127" cy="4392891"/>
          </a:xfrm>
          <a:prstGeom prst="rect">
            <a:avLst/>
          </a:prstGeom>
        </p:spPr>
      </p:pic>
      <p:sp>
        <p:nvSpPr>
          <p:cNvPr id="8" name="TextBox 7">
            <a:extLst>
              <a:ext uri="{FF2B5EF4-FFF2-40B4-BE49-F238E27FC236}">
                <a16:creationId xmlns:a16="http://schemas.microsoft.com/office/drawing/2014/main" id="{8497CDD7-2DBB-4D77-8948-96BF0B5C1701}"/>
              </a:ext>
            </a:extLst>
          </p:cNvPr>
          <p:cNvSpPr txBox="1"/>
          <p:nvPr/>
        </p:nvSpPr>
        <p:spPr>
          <a:xfrm>
            <a:off x="9285402" y="231953"/>
            <a:ext cx="3384223" cy="369332"/>
          </a:xfrm>
          <a:prstGeom prst="rect">
            <a:avLst/>
          </a:prstGeom>
          <a:noFill/>
        </p:spPr>
        <p:txBody>
          <a:bodyPr wrap="square" rtlCol="0">
            <a:spAutoFit/>
          </a:bodyPr>
          <a:lstStyle/>
          <a:p>
            <a:r>
              <a:rPr lang="en-US" dirty="0">
                <a:solidFill>
                  <a:schemeClr val="bg1"/>
                </a:solidFill>
              </a:rPr>
              <a:t>Developing the visual aspect</a:t>
            </a:r>
            <a:endParaRPr lang="en-GB" dirty="0">
              <a:solidFill>
                <a:schemeClr val="bg1"/>
              </a:solidFill>
            </a:endParaRPr>
          </a:p>
        </p:txBody>
      </p:sp>
      <p:pic>
        <p:nvPicPr>
          <p:cNvPr id="9" name="Picture 8">
            <a:extLst>
              <a:ext uri="{FF2B5EF4-FFF2-40B4-BE49-F238E27FC236}">
                <a16:creationId xmlns:a16="http://schemas.microsoft.com/office/drawing/2014/main" id="{18F8F2AF-CE5D-4F97-936C-D94E07F00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3139" y="4091233"/>
            <a:ext cx="1793850" cy="2021124"/>
          </a:xfrm>
          <a:prstGeom prst="rect">
            <a:avLst/>
          </a:prstGeom>
        </p:spPr>
      </p:pic>
    </p:spTree>
    <p:extLst>
      <p:ext uri="{BB962C8B-B14F-4D97-AF65-F5344CB8AC3E}">
        <p14:creationId xmlns:p14="http://schemas.microsoft.com/office/powerpoint/2010/main" val="422987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5108" y="-588059"/>
            <a:ext cx="4266002" cy="3921440"/>
          </a:xfrm>
          <a:prstGeom prst="rect">
            <a:avLst/>
          </a:prstGeom>
        </p:spPr>
      </p:pic>
      <p:sp>
        <p:nvSpPr>
          <p:cNvPr id="5" name="TextBox 4"/>
          <p:cNvSpPr txBox="1"/>
          <p:nvPr/>
        </p:nvSpPr>
        <p:spPr>
          <a:xfrm>
            <a:off x="5792286" y="2880920"/>
            <a:ext cx="966803" cy="523220"/>
          </a:xfrm>
          <a:prstGeom prst="rect">
            <a:avLst/>
          </a:prstGeom>
          <a:noFill/>
        </p:spPr>
        <p:txBody>
          <a:bodyPr wrap="none" rtlCol="0">
            <a:spAutoFit/>
          </a:bodyPr>
          <a:lstStyle/>
          <a:p>
            <a:r>
              <a:rPr lang="en-US" sz="2800" b="1" dirty="0"/>
              <a:t>AOLE</a:t>
            </a:r>
            <a:endParaRPr lang="en-GB" sz="2800" b="1" dirty="0"/>
          </a:p>
        </p:txBody>
      </p:sp>
      <p:sp>
        <p:nvSpPr>
          <p:cNvPr id="9" name="Down Arrow 8"/>
          <p:cNvSpPr/>
          <p:nvPr/>
        </p:nvSpPr>
        <p:spPr>
          <a:xfrm>
            <a:off x="6151664" y="3450339"/>
            <a:ext cx="307109" cy="507999"/>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043380" y="4024954"/>
            <a:ext cx="4523674" cy="584775"/>
          </a:xfrm>
          <a:prstGeom prst="rect">
            <a:avLst/>
          </a:prstGeom>
          <a:noFill/>
        </p:spPr>
        <p:txBody>
          <a:bodyPr wrap="none" rtlCol="0">
            <a:spAutoFit/>
          </a:bodyPr>
          <a:lstStyle/>
          <a:p>
            <a:r>
              <a:rPr lang="en-US" sz="3200" b="1" dirty="0"/>
              <a:t>What matters statements</a:t>
            </a:r>
            <a:endParaRPr lang="en-GB" sz="3200" b="1" dirty="0"/>
          </a:p>
        </p:txBody>
      </p:sp>
      <p:pic>
        <p:nvPicPr>
          <p:cNvPr id="13" name="Picture 5" descr="Arrow, doodle, drawing, drawn, hand, sketch, sketchy icon - Download on  Iconfinde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021087" flipH="1" flipV="1">
            <a:off x="2640148" y="3709319"/>
            <a:ext cx="1329496" cy="1329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Arrow, doodle, drawing, drawn, hand, sketch, sketchy icon - Download on  Iconfinde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3791734" flipH="1" flipV="1">
            <a:off x="8471207" y="3588042"/>
            <a:ext cx="1700119" cy="1329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Arrow, doodle, drawing, drawn, hand, sketch, sketchy icon - Download on  Iconfinde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4986416" flipV="1">
            <a:off x="5732308" y="4731851"/>
            <a:ext cx="1255948" cy="13294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44365" y="5984839"/>
            <a:ext cx="3283656" cy="461665"/>
          </a:xfrm>
          <a:prstGeom prst="rect">
            <a:avLst/>
          </a:prstGeom>
          <a:noFill/>
        </p:spPr>
        <p:txBody>
          <a:bodyPr wrap="none" rtlCol="0">
            <a:spAutoFit/>
          </a:bodyPr>
          <a:lstStyle/>
          <a:p>
            <a:r>
              <a:rPr lang="en-US" sz="2400" b="1" dirty="0"/>
              <a:t>Descriptions of learning </a:t>
            </a:r>
            <a:endParaRPr lang="en-GB" sz="2400" b="1" dirty="0"/>
          </a:p>
        </p:txBody>
      </p:sp>
      <p:sp>
        <p:nvSpPr>
          <p:cNvPr id="17" name="TextBox 16"/>
          <p:cNvSpPr txBox="1"/>
          <p:nvPr/>
        </p:nvSpPr>
        <p:spPr>
          <a:xfrm>
            <a:off x="264197" y="4818553"/>
            <a:ext cx="3316101" cy="461665"/>
          </a:xfrm>
          <a:prstGeom prst="rect">
            <a:avLst/>
          </a:prstGeom>
          <a:noFill/>
        </p:spPr>
        <p:txBody>
          <a:bodyPr wrap="none" rtlCol="0">
            <a:spAutoFit/>
          </a:bodyPr>
          <a:lstStyle/>
          <a:p>
            <a:r>
              <a:rPr lang="en-US" sz="2400" b="1" dirty="0"/>
              <a:t>Principles of progression</a:t>
            </a:r>
            <a:endParaRPr lang="en-GB" sz="2400" b="1" dirty="0"/>
          </a:p>
        </p:txBody>
      </p:sp>
      <p:sp>
        <p:nvSpPr>
          <p:cNvPr id="18" name="TextBox 17"/>
          <p:cNvSpPr txBox="1"/>
          <p:nvPr/>
        </p:nvSpPr>
        <p:spPr>
          <a:xfrm>
            <a:off x="8709572" y="4877349"/>
            <a:ext cx="3482428" cy="830997"/>
          </a:xfrm>
          <a:prstGeom prst="rect">
            <a:avLst/>
          </a:prstGeom>
          <a:noFill/>
        </p:spPr>
        <p:txBody>
          <a:bodyPr wrap="none" rtlCol="0">
            <a:spAutoFit/>
          </a:bodyPr>
          <a:lstStyle/>
          <a:p>
            <a:pPr algn="ctr"/>
            <a:r>
              <a:rPr lang="en-US" sz="2400" b="1" dirty="0"/>
              <a:t>Skills </a:t>
            </a:r>
          </a:p>
          <a:p>
            <a:pPr algn="ctr"/>
            <a:r>
              <a:rPr lang="en-US" sz="2400" b="1" dirty="0"/>
              <a:t>Literacy / numeracy / DCF</a:t>
            </a:r>
            <a:endParaRPr lang="en-GB" sz="2400" b="1" dirty="0"/>
          </a:p>
        </p:txBody>
      </p:sp>
      <p:sp>
        <p:nvSpPr>
          <p:cNvPr id="22" name="Down Arrow 21"/>
          <p:cNvSpPr/>
          <p:nvPr/>
        </p:nvSpPr>
        <p:spPr>
          <a:xfrm>
            <a:off x="6122132" y="2311029"/>
            <a:ext cx="307109" cy="507999"/>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200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993475" y="-16369"/>
            <a:ext cx="9198525"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070071" y="1224027"/>
            <a:ext cx="4880324" cy="1200329"/>
          </a:xfrm>
          <a:prstGeom prst="rect">
            <a:avLst/>
          </a:prstGeom>
          <a:solidFill>
            <a:schemeClr val="bg1"/>
          </a:solidFill>
        </p:spPr>
        <p:txBody>
          <a:bodyPr wrap="square" rtlCol="0">
            <a:spAutoFit/>
          </a:bodyPr>
          <a:lstStyle/>
          <a:p>
            <a:pPr algn="r"/>
            <a:r>
              <a:rPr lang="en-US" sz="2400" b="1" dirty="0"/>
              <a:t>Design thinking and engineering offer technical and creative ways to meet societies needs and wants </a:t>
            </a:r>
            <a:endParaRPr lang="en-GB" sz="2400" b="1" dirty="0"/>
          </a:p>
        </p:txBody>
      </p:sp>
      <p:sp>
        <p:nvSpPr>
          <p:cNvPr id="8" name="TextBox 7"/>
          <p:cNvSpPr txBox="1"/>
          <p:nvPr/>
        </p:nvSpPr>
        <p:spPr>
          <a:xfrm>
            <a:off x="1567810" y="4279540"/>
            <a:ext cx="384182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I can draw inspiration to design from historical, cultural and other 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 can identify and </a:t>
            </a:r>
            <a:r>
              <a:rPr lang="en-US" dirty="0" err="1"/>
              <a:t>prioritise</a:t>
            </a:r>
            <a:r>
              <a:rPr lang="en-US" dirty="0"/>
              <a:t> factors which inform my design proposals.</a:t>
            </a:r>
            <a:endParaRPr lang="en-GB" dirty="0"/>
          </a:p>
        </p:txBody>
      </p:sp>
      <p:sp>
        <p:nvSpPr>
          <p:cNvPr id="9" name="TextBox 8"/>
          <p:cNvSpPr txBox="1"/>
          <p:nvPr/>
        </p:nvSpPr>
        <p:spPr>
          <a:xfrm>
            <a:off x="1209854" y="3513078"/>
            <a:ext cx="1810722" cy="646331"/>
          </a:xfrm>
          <a:prstGeom prst="rect">
            <a:avLst/>
          </a:prstGeom>
          <a:noFill/>
        </p:spPr>
        <p:txBody>
          <a:bodyPr wrap="square" rtlCol="0">
            <a:spAutoFit/>
          </a:bodyPr>
          <a:lstStyle/>
          <a:p>
            <a:r>
              <a:rPr lang="en-US" sz="3600" b="1" dirty="0"/>
              <a:t>I can…</a:t>
            </a:r>
            <a:endParaRPr lang="en-GB" sz="3600" b="1" dirty="0"/>
          </a:p>
        </p:txBody>
      </p:sp>
      <p:sp>
        <p:nvSpPr>
          <p:cNvPr id="10" name="TextBox 9"/>
          <p:cNvSpPr txBox="1"/>
          <p:nvPr/>
        </p:nvSpPr>
        <p:spPr>
          <a:xfrm>
            <a:off x="7007136" y="3737359"/>
            <a:ext cx="2713642" cy="646331"/>
          </a:xfrm>
          <a:prstGeom prst="rect">
            <a:avLst/>
          </a:prstGeom>
          <a:noFill/>
        </p:spPr>
        <p:txBody>
          <a:bodyPr wrap="square" rtlCol="0">
            <a:spAutoFit/>
          </a:bodyPr>
          <a:lstStyle/>
          <a:p>
            <a:r>
              <a:rPr lang="en-US" sz="3600" b="1" dirty="0"/>
              <a:t>Can you…?</a:t>
            </a:r>
            <a:endParaRPr lang="en-GB" sz="3600" b="1" dirty="0"/>
          </a:p>
        </p:txBody>
      </p:sp>
      <p:sp>
        <p:nvSpPr>
          <p:cNvPr id="11" name="Rectangle 10"/>
          <p:cNvSpPr/>
          <p:nvPr/>
        </p:nvSpPr>
        <p:spPr>
          <a:xfrm>
            <a:off x="7188586" y="4493231"/>
            <a:ext cx="4408775" cy="1477328"/>
          </a:xfrm>
          <a:prstGeom prst="rect">
            <a:avLst/>
          </a:prstGeom>
        </p:spPr>
        <p:txBody>
          <a:bodyPr wrap="square">
            <a:spAutoFit/>
          </a:bodyPr>
          <a:lstStyle/>
          <a:p>
            <a:pPr marL="285750" indent="-285750">
              <a:buFont typeface="Arial" panose="020B0604020202020204" pitchFamily="34" charset="0"/>
              <a:buChar char="•"/>
            </a:pPr>
            <a:r>
              <a:rPr lang="en-GB" dirty="0">
                <a:solidFill>
                  <a:srgbClr val="1F1F1F"/>
                </a:solidFill>
              </a:rPr>
              <a:t>Use this information to d</a:t>
            </a:r>
            <a:r>
              <a:rPr lang="en-GB" b="0" i="0" dirty="0">
                <a:solidFill>
                  <a:srgbClr val="1F1F1F"/>
                </a:solidFill>
                <a:effectLst/>
              </a:rPr>
              <a:t>esign creative solutions?</a:t>
            </a:r>
            <a:endParaRPr lang="en-US" dirty="0">
              <a:solidFill>
                <a:srgbClr val="1F1F1F"/>
              </a:solidFill>
            </a:endParaRPr>
          </a:p>
          <a:p>
            <a:pPr marL="285750" indent="-285750">
              <a:buFont typeface="Arial" panose="020B0604020202020204" pitchFamily="34" charset="0"/>
              <a:buChar char="•"/>
            </a:pPr>
            <a:endParaRPr lang="en-US" dirty="0">
              <a:solidFill>
                <a:srgbClr val="1F1F1F"/>
              </a:solidFill>
            </a:endParaRPr>
          </a:p>
          <a:p>
            <a:pPr marL="285750" indent="-285750">
              <a:buFont typeface="Arial" panose="020B0604020202020204" pitchFamily="34" charset="0"/>
              <a:buChar char="•"/>
            </a:pPr>
            <a:r>
              <a:rPr lang="en-US" dirty="0"/>
              <a:t>Justify multiple design factors to improve the effectiveness of my design decisions?</a:t>
            </a:r>
            <a:endParaRPr lang="en-GB" dirty="0"/>
          </a:p>
        </p:txBody>
      </p:sp>
      <p:pic>
        <p:nvPicPr>
          <p:cNvPr id="12" name="Picture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2974" y="-263184"/>
            <a:ext cx="3241364" cy="2979561"/>
          </a:xfrm>
          <a:prstGeom prst="rect">
            <a:avLst/>
          </a:prstGeom>
        </p:spPr>
      </p:pic>
      <p:pic>
        <p:nvPicPr>
          <p:cNvPr id="14" name="Picture 5" descr="Arrow, doodle, drawing, drawn, hand, sketch, sketchy icon - Download on  Iconfinder"/>
          <p:cNvPicPr>
            <a:picLocks noChangeAspect="1" noChangeArrowheads="1"/>
          </p:cNvPicPr>
          <p:nvPr/>
        </p:nvPicPr>
        <p:blipFill>
          <a:blip r:embed="rId3">
            <a:clrChange>
              <a:clrFrom>
                <a:srgbClr val="FEFEFE"/>
              </a:clrFrom>
              <a:clrTo>
                <a:srgbClr val="FEFEFE">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731263" flipH="1" flipV="1">
            <a:off x="4904035" y="3072611"/>
            <a:ext cx="1700119" cy="13294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29357" y="2906456"/>
            <a:ext cx="1478290" cy="461665"/>
          </a:xfrm>
          <a:prstGeom prst="rect">
            <a:avLst/>
          </a:prstGeom>
          <a:noFill/>
        </p:spPr>
        <p:txBody>
          <a:bodyPr wrap="none" rtlCol="0">
            <a:spAutoFit/>
          </a:bodyPr>
          <a:lstStyle/>
          <a:p>
            <a:r>
              <a:rPr lang="en-US" sz="2400" dirty="0">
                <a:solidFill>
                  <a:srgbClr val="002060"/>
                </a:solidFill>
                <a:latin typeface="Kristen ITC" panose="03050502040202030202" pitchFamily="66" charset="0"/>
              </a:rPr>
              <a:t>Progress</a:t>
            </a:r>
            <a:endParaRPr lang="en-GB" sz="2400" dirty="0">
              <a:solidFill>
                <a:srgbClr val="002060"/>
              </a:solidFill>
              <a:latin typeface="Kristen ITC" panose="03050502040202030202" pitchFamily="66" charset="0"/>
            </a:endParaRPr>
          </a:p>
        </p:txBody>
      </p:sp>
      <p:sp>
        <p:nvSpPr>
          <p:cNvPr id="19" name="Oval 18"/>
          <p:cNvSpPr/>
          <p:nvPr/>
        </p:nvSpPr>
        <p:spPr>
          <a:xfrm>
            <a:off x="-954714" y="-1060788"/>
            <a:ext cx="4491305" cy="4364668"/>
          </a:xfrm>
          <a:prstGeom prst="ellipse">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96F9D20B-34DE-4FBC-A152-718A87EC4A67}"/>
              </a:ext>
            </a:extLst>
          </p:cNvPr>
          <p:cNvGrpSpPr/>
          <p:nvPr/>
        </p:nvGrpSpPr>
        <p:grpSpPr>
          <a:xfrm>
            <a:off x="-629978" y="-797800"/>
            <a:ext cx="3894806" cy="3798060"/>
            <a:chOff x="1336787" y="2938820"/>
            <a:chExt cx="2432481" cy="2459553"/>
          </a:xfrm>
        </p:grpSpPr>
        <p:sp>
          <p:nvSpPr>
            <p:cNvPr id="21" name="Oval 20">
              <a:extLst>
                <a:ext uri="{FF2B5EF4-FFF2-40B4-BE49-F238E27FC236}">
                  <a16:creationId xmlns:a16="http://schemas.microsoft.com/office/drawing/2014/main" id="{B9B90E36-A579-48CD-A2DE-0D8456E7EDA9}"/>
                </a:ext>
              </a:extLst>
            </p:cNvPr>
            <p:cNvSpPr/>
            <p:nvPr/>
          </p:nvSpPr>
          <p:spPr>
            <a:xfrm>
              <a:off x="1336787" y="2938820"/>
              <a:ext cx="2432481" cy="2459553"/>
            </a:xfrm>
            <a:prstGeom prst="ellipse">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2" name="Oval 21">
              <a:extLst>
                <a:ext uri="{FF2B5EF4-FFF2-40B4-BE49-F238E27FC236}">
                  <a16:creationId xmlns:a16="http://schemas.microsoft.com/office/drawing/2014/main" id="{0F262903-5E01-43FE-AFAF-452B2350421D}"/>
                </a:ext>
              </a:extLst>
            </p:cNvPr>
            <p:cNvSpPr/>
            <p:nvPr/>
          </p:nvSpPr>
          <p:spPr>
            <a:xfrm>
              <a:off x="1526651" y="3130192"/>
              <a:ext cx="2075290" cy="2084344"/>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09177E6-0411-47C2-88B1-61F74A86FD4E}"/>
                </a:ext>
              </a:extLst>
            </p:cNvPr>
            <p:cNvSpPr/>
            <p:nvPr/>
          </p:nvSpPr>
          <p:spPr>
            <a:xfrm>
              <a:off x="1740481" y="3329974"/>
              <a:ext cx="1656671" cy="1677243"/>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D98AE39-552E-407E-8ECD-6569ACC766B9}"/>
                </a:ext>
              </a:extLst>
            </p:cNvPr>
            <p:cNvSpPr/>
            <p:nvPr/>
          </p:nvSpPr>
          <p:spPr>
            <a:xfrm>
              <a:off x="1938975" y="3527408"/>
              <a:ext cx="1271517" cy="1295046"/>
            </a:xfrm>
            <a:prstGeom prst="ellipse">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1FD0C802-CE2C-4D7F-BFDF-EB38BD086403}"/>
                </a:ext>
              </a:extLst>
            </p:cNvPr>
            <p:cNvSpPr/>
            <p:nvPr/>
          </p:nvSpPr>
          <p:spPr>
            <a:xfrm>
              <a:off x="2137666" y="3713412"/>
              <a:ext cx="874134" cy="923816"/>
            </a:xfrm>
            <a:prstGeom prst="ellipse">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6" name="Straight Connector 25"/>
          <p:cNvCxnSpPr/>
          <p:nvPr/>
        </p:nvCxnSpPr>
        <p:spPr>
          <a:xfrm flipV="1">
            <a:off x="1847913" y="-1597533"/>
            <a:ext cx="475331" cy="1907609"/>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72424" y="-897247"/>
            <a:ext cx="1" cy="163987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21171" y="861801"/>
            <a:ext cx="1203693" cy="523220"/>
          </a:xfrm>
          <a:prstGeom prst="rect">
            <a:avLst/>
          </a:prstGeom>
          <a:solidFill>
            <a:srgbClr val="002060"/>
          </a:solidFill>
          <a:ln>
            <a:noFill/>
          </a:ln>
        </p:spPr>
        <p:txBody>
          <a:bodyPr wrap="square" rtlCol="0">
            <a:spAutoFit/>
          </a:bodyPr>
          <a:lstStyle/>
          <a:p>
            <a:pPr algn="ctr"/>
            <a:r>
              <a:rPr lang="en-US" sz="1400" b="1" dirty="0">
                <a:solidFill>
                  <a:schemeClr val="bg1"/>
                </a:solidFill>
              </a:rPr>
              <a:t>Science and Technology </a:t>
            </a:r>
            <a:endParaRPr lang="en-GB" sz="1400" b="1" dirty="0">
              <a:solidFill>
                <a:schemeClr val="bg1"/>
              </a:solidFill>
            </a:endParaRPr>
          </a:p>
        </p:txBody>
      </p:sp>
      <p:pic>
        <p:nvPicPr>
          <p:cNvPr id="32" name="Picture 5" descr="Arrow, doodle, drawing, drawn, hand, sketch, sketchy icon - Download on  Iconfinde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856109" flipH="1" flipV="1">
            <a:off x="1750645" y="-216954"/>
            <a:ext cx="1928034" cy="15077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207582">
            <a:off x="1981102" y="739327"/>
            <a:ext cx="1720151" cy="707886"/>
          </a:xfrm>
          <a:prstGeom prst="rect">
            <a:avLst/>
          </a:prstGeom>
          <a:noFill/>
        </p:spPr>
        <p:txBody>
          <a:bodyPr wrap="none" rtlCol="0">
            <a:spAutoFit/>
          </a:bodyPr>
          <a:lstStyle/>
          <a:p>
            <a:pPr algn="ctr"/>
            <a:r>
              <a:rPr lang="en-US" sz="2000" b="1" dirty="0"/>
              <a:t>PROGRESSION</a:t>
            </a:r>
          </a:p>
          <a:p>
            <a:pPr algn="ctr"/>
            <a:r>
              <a:rPr lang="en-US" sz="2000" b="1" dirty="0"/>
              <a:t>STEPS</a:t>
            </a:r>
            <a:endParaRPr lang="en-GB" sz="2000" b="1" dirty="0"/>
          </a:p>
        </p:txBody>
      </p:sp>
      <p:sp>
        <p:nvSpPr>
          <p:cNvPr id="34" name="TextBox 33"/>
          <p:cNvSpPr txBox="1"/>
          <p:nvPr/>
        </p:nvSpPr>
        <p:spPr>
          <a:xfrm rot="1467281">
            <a:off x="1910258" y="1363447"/>
            <a:ext cx="1598515" cy="584775"/>
          </a:xfrm>
          <a:prstGeom prst="rect">
            <a:avLst/>
          </a:prstGeom>
          <a:noFill/>
        </p:spPr>
        <p:txBody>
          <a:bodyPr wrap="none" rtlCol="0">
            <a:spAutoFit/>
          </a:bodyPr>
          <a:lstStyle/>
          <a:p>
            <a:r>
              <a:rPr lang="en-US" sz="3200" b="1" dirty="0"/>
              <a:t>1 2 3 4 5</a:t>
            </a:r>
            <a:endParaRPr lang="en-GB" sz="3200" b="1" dirty="0"/>
          </a:p>
        </p:txBody>
      </p:sp>
      <p:cxnSp>
        <p:nvCxnSpPr>
          <p:cNvPr id="39" name="Straight Connector 38"/>
          <p:cNvCxnSpPr/>
          <p:nvPr/>
        </p:nvCxnSpPr>
        <p:spPr>
          <a:xfrm flipH="1">
            <a:off x="1045228" y="2473970"/>
            <a:ext cx="97980" cy="126281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rot="5400000">
            <a:off x="1066749" y="2415801"/>
            <a:ext cx="184727" cy="1847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458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7988" y="1991091"/>
            <a:ext cx="9415272" cy="3416320"/>
          </a:xfrm>
          <a:prstGeom prst="rect">
            <a:avLst/>
          </a:prstGeom>
        </p:spPr>
        <p:txBody>
          <a:bodyPr wrap="square">
            <a:spAutoFit/>
          </a:bodyPr>
          <a:lstStyle/>
          <a:p>
            <a:r>
              <a:rPr lang="en-US" sz="2400" b="1" dirty="0">
                <a:solidFill>
                  <a:srgbClr val="000000"/>
                </a:solidFill>
              </a:rPr>
              <a:t>Enquiry Question :</a:t>
            </a:r>
          </a:p>
          <a:p>
            <a:r>
              <a:rPr lang="en-US" sz="2400" dirty="0">
                <a:solidFill>
                  <a:srgbClr val="000000"/>
                </a:solidFill>
              </a:rPr>
              <a:t>How can a formative and visual approach to assessment develop pupil and parent understanding of progression in Art &amp; DT at key stage 3?</a:t>
            </a:r>
          </a:p>
          <a:p>
            <a:endParaRPr lang="en-US" sz="2400" dirty="0">
              <a:solidFill>
                <a:srgbClr val="000000"/>
              </a:solidFill>
            </a:endParaRPr>
          </a:p>
          <a:p>
            <a:r>
              <a:rPr lang="en-US" sz="2400" dirty="0">
                <a:solidFill>
                  <a:srgbClr val="000000"/>
                </a:solidFill>
              </a:rPr>
              <a:t>Trials have taken place using new assessment mapping methods with classes of Key Stage 3 pupils in DT and Art. Action research will introduce the relevant ‘What Matter’s Statements’ for our AOLE’s and trail the effectiveness of mapping these in relation to the ‘Progression Steps’ and pupil understanding in Key stage 3.</a:t>
            </a:r>
            <a:endParaRPr lang="en-GB" sz="2400" dirty="0"/>
          </a:p>
        </p:txBody>
      </p:sp>
      <p:pic>
        <p:nvPicPr>
          <p:cNvPr id="5" name="Picture 4"/>
          <p:cNvPicPr>
            <a:picLocks noChangeAspect="1"/>
          </p:cNvPicPr>
          <p:nvPr/>
        </p:nvPicPr>
        <p:blipFill rotWithShape="1">
          <a:blip r:embed="rId2"/>
          <a:srcRect l="3824" t="52481" r="38717" b="24677"/>
          <a:stretch/>
        </p:blipFill>
        <p:spPr>
          <a:xfrm>
            <a:off x="-39624" y="0"/>
            <a:ext cx="12271248" cy="1536192"/>
          </a:xfrm>
          <a:prstGeom prst="rect">
            <a:avLst/>
          </a:prstGeom>
        </p:spPr>
      </p:pic>
    </p:spTree>
    <p:extLst>
      <p:ext uri="{BB962C8B-B14F-4D97-AF65-F5344CB8AC3E}">
        <p14:creationId xmlns:p14="http://schemas.microsoft.com/office/powerpoint/2010/main" val="990734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How?</a:t>
            </a:r>
            <a:endParaRPr lang="en-GB" b="1" dirty="0"/>
          </a:p>
        </p:txBody>
      </p:sp>
      <p:pic>
        <p:nvPicPr>
          <p:cNvPr id="5" name="Picture 4">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pic>
        <p:nvPicPr>
          <p:cNvPr id="1028" name="Picture 4" descr="Image result for go 4 sch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4525" y="4200524"/>
            <a:ext cx="2657475"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410" t="10013" r="35638" b="8132"/>
          <a:stretch/>
        </p:blipFill>
        <p:spPr>
          <a:xfrm>
            <a:off x="512560" y="2619813"/>
            <a:ext cx="8070989" cy="3789729"/>
          </a:xfrm>
          <a:prstGeom prst="rect">
            <a:avLst/>
          </a:prstGeom>
        </p:spPr>
      </p:pic>
      <p:pic>
        <p:nvPicPr>
          <p:cNvPr id="7" name="Picture 6"/>
          <p:cNvPicPr>
            <a:picLocks noChangeAspect="1"/>
          </p:cNvPicPr>
          <p:nvPr/>
        </p:nvPicPr>
        <p:blipFill rotWithShape="1">
          <a:blip r:embed="rId6"/>
          <a:srcRect l="323" t="41936" r="81838" b="38362"/>
          <a:stretch/>
        </p:blipFill>
        <p:spPr>
          <a:xfrm>
            <a:off x="6458884" y="1163203"/>
            <a:ext cx="5375565" cy="2177892"/>
          </a:xfrm>
          <a:prstGeom prst="rect">
            <a:avLst/>
          </a:prstGeom>
        </p:spPr>
      </p:pic>
      <p:sp>
        <p:nvSpPr>
          <p:cNvPr id="8" name="Oval 7"/>
          <p:cNvSpPr/>
          <p:nvPr/>
        </p:nvSpPr>
        <p:spPr>
          <a:xfrm>
            <a:off x="10756565" y="1416617"/>
            <a:ext cx="1077884" cy="8355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sp>
        <p:nvSpPr>
          <p:cNvPr id="9" name="Oval 8"/>
          <p:cNvSpPr/>
          <p:nvPr/>
        </p:nvSpPr>
        <p:spPr>
          <a:xfrm>
            <a:off x="6283625" y="2252149"/>
            <a:ext cx="4648200" cy="8355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pic>
        <p:nvPicPr>
          <p:cNvPr id="10" name="Picture 5" descr="Arrow, doodle, drawing, drawn, hand, sketch, sketchy icon - Download on  Iconfinde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021087" flipH="1" flipV="1">
            <a:off x="5088041" y="1333987"/>
            <a:ext cx="1329496" cy="13294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13676" y="1649717"/>
            <a:ext cx="1418145" cy="369332"/>
          </a:xfrm>
          <a:prstGeom prst="rect">
            <a:avLst/>
          </a:prstGeom>
          <a:noFill/>
        </p:spPr>
        <p:txBody>
          <a:bodyPr wrap="none" rtlCol="0">
            <a:spAutoFit/>
          </a:bodyPr>
          <a:lstStyle/>
          <a:p>
            <a:r>
              <a:rPr lang="en-US" dirty="0"/>
              <a:t>Report home</a:t>
            </a:r>
            <a:endParaRPr lang="en-GB" dirty="0"/>
          </a:p>
        </p:txBody>
      </p:sp>
    </p:spTree>
    <p:extLst>
      <p:ext uri="{BB962C8B-B14F-4D97-AF65-F5344CB8AC3E}">
        <p14:creationId xmlns:p14="http://schemas.microsoft.com/office/powerpoint/2010/main" val="6025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63218"/>
            <a:ext cx="5596294" cy="586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t>What a report could look like</a:t>
            </a:r>
            <a:endParaRPr lang="en-GB" sz="2000" b="1" dirty="0"/>
          </a:p>
        </p:txBody>
      </p:sp>
      <p:sp>
        <p:nvSpPr>
          <p:cNvPr id="28" name="Rectangle 27">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41A1F74-8DDF-4135-BC80-467D362BD2FC}"/>
              </a:ext>
            </a:extLst>
          </p:cNvPr>
          <p:cNvSpPr txBox="1"/>
          <p:nvPr/>
        </p:nvSpPr>
        <p:spPr>
          <a:xfrm>
            <a:off x="2541264" y="260354"/>
            <a:ext cx="4430598" cy="461665"/>
          </a:xfrm>
          <a:prstGeom prst="rect">
            <a:avLst/>
          </a:prstGeom>
          <a:noFill/>
        </p:spPr>
        <p:txBody>
          <a:bodyPr wrap="square" rtlCol="0">
            <a:spAutoFit/>
          </a:bodyPr>
          <a:lstStyle/>
          <a:p>
            <a:r>
              <a:rPr lang="en-US" sz="2400" b="1" dirty="0">
                <a:solidFill>
                  <a:schemeClr val="bg1"/>
                </a:solidFill>
              </a:rPr>
              <a:t>Science and Technology</a:t>
            </a:r>
            <a:endParaRPr lang="en-GB" sz="2400" b="1" dirty="0">
              <a:solidFill>
                <a:schemeClr val="bg1"/>
              </a:solidFill>
            </a:endParaRPr>
          </a:p>
        </p:txBody>
      </p:sp>
      <p:grpSp>
        <p:nvGrpSpPr>
          <p:cNvPr id="56" name="Group 55">
            <a:extLst>
              <a:ext uri="{FF2B5EF4-FFF2-40B4-BE49-F238E27FC236}">
                <a16:creationId xmlns:a16="http://schemas.microsoft.com/office/drawing/2014/main" id="{CA15CD3C-5AEE-46CF-9A86-405724D5C28C}"/>
              </a:ext>
            </a:extLst>
          </p:cNvPr>
          <p:cNvGrpSpPr/>
          <p:nvPr/>
        </p:nvGrpSpPr>
        <p:grpSpPr>
          <a:xfrm>
            <a:off x="1198334" y="2901126"/>
            <a:ext cx="3254997" cy="2819212"/>
            <a:chOff x="820132" y="1903957"/>
            <a:chExt cx="4242062" cy="3855820"/>
          </a:xfrm>
        </p:grpSpPr>
        <p:sp>
          <p:nvSpPr>
            <p:cNvPr id="22" name="Hexagon 21">
              <a:extLst>
                <a:ext uri="{FF2B5EF4-FFF2-40B4-BE49-F238E27FC236}">
                  <a16:creationId xmlns:a16="http://schemas.microsoft.com/office/drawing/2014/main" id="{606A661C-6F51-4FEC-A76D-FBD9480CE639}"/>
                </a:ext>
              </a:extLst>
            </p:cNvPr>
            <p:cNvSpPr/>
            <p:nvPr/>
          </p:nvSpPr>
          <p:spPr>
            <a:xfrm>
              <a:off x="820132" y="1923068"/>
              <a:ext cx="4242062" cy="3836709"/>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u="sng" dirty="0"/>
            </a:p>
          </p:txBody>
        </p:sp>
        <p:sp>
          <p:nvSpPr>
            <p:cNvPr id="29" name="Hexagon 28">
              <a:extLst>
                <a:ext uri="{FF2B5EF4-FFF2-40B4-BE49-F238E27FC236}">
                  <a16:creationId xmlns:a16="http://schemas.microsoft.com/office/drawing/2014/main" id="{99322DEE-C132-4541-A05C-7366BE7DA155}"/>
                </a:ext>
              </a:extLst>
            </p:cNvPr>
            <p:cNvSpPr/>
            <p:nvPr/>
          </p:nvSpPr>
          <p:spPr>
            <a:xfrm>
              <a:off x="1070728" y="2111721"/>
              <a:ext cx="3740870" cy="3468948"/>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0" name="Hexagon 29">
              <a:extLst>
                <a:ext uri="{FF2B5EF4-FFF2-40B4-BE49-F238E27FC236}">
                  <a16:creationId xmlns:a16="http://schemas.microsoft.com/office/drawing/2014/main" id="{35271116-5D22-4866-B4F7-0F3F980AA9C7}"/>
                </a:ext>
              </a:extLst>
            </p:cNvPr>
            <p:cNvSpPr/>
            <p:nvPr/>
          </p:nvSpPr>
          <p:spPr>
            <a:xfrm>
              <a:off x="1318574" y="2318994"/>
              <a:ext cx="3245177" cy="3063712"/>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Hexagon 30">
              <a:extLst>
                <a:ext uri="{FF2B5EF4-FFF2-40B4-BE49-F238E27FC236}">
                  <a16:creationId xmlns:a16="http://schemas.microsoft.com/office/drawing/2014/main" id="{F651B907-37F8-48D1-8CC6-3FEE39FA0384}"/>
                </a:ext>
              </a:extLst>
            </p:cNvPr>
            <p:cNvSpPr/>
            <p:nvPr/>
          </p:nvSpPr>
          <p:spPr>
            <a:xfrm>
              <a:off x="1574275" y="2498103"/>
              <a:ext cx="2733773" cy="2686639"/>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2" name="Hexagon 31">
              <a:extLst>
                <a:ext uri="{FF2B5EF4-FFF2-40B4-BE49-F238E27FC236}">
                  <a16:creationId xmlns:a16="http://schemas.microsoft.com/office/drawing/2014/main" id="{8559BBDD-38DF-4D60-AC61-5115609E155B}"/>
                </a:ext>
              </a:extLst>
            </p:cNvPr>
            <p:cNvSpPr/>
            <p:nvPr/>
          </p:nvSpPr>
          <p:spPr>
            <a:xfrm>
              <a:off x="1838225" y="2738486"/>
              <a:ext cx="2205872" cy="2205872"/>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24" name="Straight Connector 23">
              <a:extLst>
                <a:ext uri="{FF2B5EF4-FFF2-40B4-BE49-F238E27FC236}">
                  <a16:creationId xmlns:a16="http://schemas.microsoft.com/office/drawing/2014/main" id="{F765527C-3AB0-4493-BC00-CC2FFABA9EE2}"/>
                </a:ext>
              </a:extLst>
            </p:cNvPr>
            <p:cNvCxnSpPr>
              <a:cxnSpLocks/>
            </p:cNvCxnSpPr>
            <p:nvPr/>
          </p:nvCxnSpPr>
          <p:spPr>
            <a:xfrm>
              <a:off x="1788970" y="1903957"/>
              <a:ext cx="1080775" cy="17583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FE1FD8-3A97-4184-8FBE-F07D5427728C}"/>
                </a:ext>
              </a:extLst>
            </p:cNvPr>
            <p:cNvCxnSpPr>
              <a:cxnSpLocks/>
              <a:stCxn id="22" idx="5"/>
            </p:cNvCxnSpPr>
            <p:nvPr/>
          </p:nvCxnSpPr>
          <p:spPr>
            <a:xfrm flipH="1">
              <a:off x="2844800" y="1923069"/>
              <a:ext cx="1258217" cy="18615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5C2709A-AF83-4E24-872D-91DFB6ED7AC5}"/>
                </a:ext>
              </a:extLst>
            </p:cNvPr>
            <p:cNvCxnSpPr>
              <a:cxnSpLocks/>
              <a:stCxn id="22" idx="3"/>
              <a:endCxn id="22" idx="0"/>
            </p:cNvCxnSpPr>
            <p:nvPr/>
          </p:nvCxnSpPr>
          <p:spPr>
            <a:xfrm>
              <a:off x="820132" y="3841423"/>
              <a:ext cx="424206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F7A474-7F9B-4F8A-A16B-341D4502418F}"/>
                </a:ext>
              </a:extLst>
            </p:cNvPr>
            <p:cNvCxnSpPr>
              <a:cxnSpLocks/>
              <a:stCxn id="22" idx="2"/>
            </p:cNvCxnSpPr>
            <p:nvPr/>
          </p:nvCxnSpPr>
          <p:spPr>
            <a:xfrm flipV="1">
              <a:off x="1779309" y="3850850"/>
              <a:ext cx="1211107" cy="19089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EB4DA32-1825-40A6-BA22-DCB7EDE9E009}"/>
                </a:ext>
              </a:extLst>
            </p:cNvPr>
            <p:cNvCxnSpPr>
              <a:cxnSpLocks/>
              <a:stCxn id="22" idx="1"/>
            </p:cNvCxnSpPr>
            <p:nvPr/>
          </p:nvCxnSpPr>
          <p:spPr>
            <a:xfrm flipH="1" flipV="1">
              <a:off x="2990416" y="4024983"/>
              <a:ext cx="1112601" cy="17347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CA62E0BA-39F4-4357-83C6-1A049E0477B8}"/>
                </a:ext>
              </a:extLst>
            </p:cNvPr>
            <p:cNvSpPr/>
            <p:nvPr/>
          </p:nvSpPr>
          <p:spPr>
            <a:xfrm>
              <a:off x="2516603" y="3426461"/>
              <a:ext cx="840923" cy="87660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 name="Oval 61">
              <a:extLst>
                <a:ext uri="{FF2B5EF4-FFF2-40B4-BE49-F238E27FC236}">
                  <a16:creationId xmlns:a16="http://schemas.microsoft.com/office/drawing/2014/main" id="{5786CD62-91BB-4F54-8F9A-2847C8F85292}"/>
                </a:ext>
              </a:extLst>
            </p:cNvPr>
            <p:cNvSpPr/>
            <p:nvPr/>
          </p:nvSpPr>
          <p:spPr>
            <a:xfrm>
              <a:off x="3698520" y="2266494"/>
              <a:ext cx="177800" cy="1778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63" name="Oval 62">
              <a:extLst>
                <a:ext uri="{FF2B5EF4-FFF2-40B4-BE49-F238E27FC236}">
                  <a16:creationId xmlns:a16="http://schemas.microsoft.com/office/drawing/2014/main" id="{BB93E696-05F1-46BF-A59E-AF5C272B6446}"/>
                </a:ext>
              </a:extLst>
            </p:cNvPr>
            <p:cNvSpPr/>
            <p:nvPr/>
          </p:nvSpPr>
          <p:spPr>
            <a:xfrm>
              <a:off x="4193824" y="3752522"/>
              <a:ext cx="177800" cy="1778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57" name="TextBox 56">
            <a:extLst>
              <a:ext uri="{FF2B5EF4-FFF2-40B4-BE49-F238E27FC236}">
                <a16:creationId xmlns:a16="http://schemas.microsoft.com/office/drawing/2014/main" id="{5CAE1EE0-1D49-4BF3-89C5-F079EFC245E5}"/>
              </a:ext>
            </a:extLst>
          </p:cNvPr>
          <p:cNvSpPr txBox="1"/>
          <p:nvPr/>
        </p:nvSpPr>
        <p:spPr>
          <a:xfrm>
            <a:off x="4013613" y="4027858"/>
            <a:ext cx="1485900" cy="646331"/>
          </a:xfrm>
          <a:prstGeom prst="rect">
            <a:avLst/>
          </a:prstGeom>
          <a:noFill/>
        </p:spPr>
        <p:txBody>
          <a:bodyPr wrap="square" rtlCol="0">
            <a:spAutoFit/>
          </a:bodyPr>
          <a:lstStyle/>
          <a:p>
            <a:pPr algn="ctr"/>
            <a:r>
              <a:rPr lang="en-US" sz="1200" dirty="0"/>
              <a:t>Curious </a:t>
            </a:r>
          </a:p>
          <a:p>
            <a:pPr algn="ctr"/>
            <a:r>
              <a:rPr lang="en-US" sz="1200" dirty="0"/>
              <a:t>&amp; </a:t>
            </a:r>
          </a:p>
          <a:p>
            <a:pPr algn="ctr"/>
            <a:r>
              <a:rPr lang="en-US" sz="1200" dirty="0"/>
              <a:t>Searching</a:t>
            </a:r>
            <a:endParaRPr lang="en-GB" sz="1200" dirty="0"/>
          </a:p>
        </p:txBody>
      </p:sp>
      <p:sp>
        <p:nvSpPr>
          <p:cNvPr id="66" name="TextBox 65">
            <a:extLst>
              <a:ext uri="{FF2B5EF4-FFF2-40B4-BE49-F238E27FC236}">
                <a16:creationId xmlns:a16="http://schemas.microsoft.com/office/drawing/2014/main" id="{35BAC06E-217B-4DC0-AF86-7F81F362E7CD}"/>
              </a:ext>
            </a:extLst>
          </p:cNvPr>
          <p:cNvSpPr txBox="1"/>
          <p:nvPr/>
        </p:nvSpPr>
        <p:spPr>
          <a:xfrm>
            <a:off x="3406964" y="2348293"/>
            <a:ext cx="1485900" cy="646331"/>
          </a:xfrm>
          <a:prstGeom prst="rect">
            <a:avLst/>
          </a:prstGeom>
          <a:noFill/>
        </p:spPr>
        <p:txBody>
          <a:bodyPr wrap="square" rtlCol="0">
            <a:spAutoFit/>
          </a:bodyPr>
          <a:lstStyle/>
          <a:p>
            <a:pPr algn="ctr"/>
            <a:r>
              <a:rPr lang="en-US" sz="1200" dirty="0"/>
              <a:t>Design,</a:t>
            </a:r>
          </a:p>
          <a:p>
            <a:pPr algn="ctr"/>
            <a:r>
              <a:rPr lang="en-US" sz="1200" dirty="0"/>
              <a:t> thinking &amp; Engineering</a:t>
            </a:r>
            <a:endParaRPr lang="en-GB" sz="1200" dirty="0"/>
          </a:p>
        </p:txBody>
      </p:sp>
      <p:sp>
        <p:nvSpPr>
          <p:cNvPr id="67" name="TextBox 66">
            <a:extLst>
              <a:ext uri="{FF2B5EF4-FFF2-40B4-BE49-F238E27FC236}">
                <a16:creationId xmlns:a16="http://schemas.microsoft.com/office/drawing/2014/main" id="{9620966A-483F-40CE-8243-7B36BA698C5F}"/>
              </a:ext>
            </a:extLst>
          </p:cNvPr>
          <p:cNvSpPr txBox="1"/>
          <p:nvPr/>
        </p:nvSpPr>
        <p:spPr>
          <a:xfrm>
            <a:off x="3270663" y="5625660"/>
            <a:ext cx="1485900" cy="646331"/>
          </a:xfrm>
          <a:prstGeom prst="rect">
            <a:avLst/>
          </a:prstGeom>
          <a:noFill/>
        </p:spPr>
        <p:txBody>
          <a:bodyPr wrap="square" rtlCol="0">
            <a:spAutoFit/>
          </a:bodyPr>
          <a:lstStyle/>
          <a:p>
            <a:pPr algn="ctr"/>
            <a:r>
              <a:rPr lang="en-US" sz="1200" dirty="0"/>
              <a:t>Forces </a:t>
            </a:r>
          </a:p>
          <a:p>
            <a:pPr algn="ctr"/>
            <a:r>
              <a:rPr lang="en-US" sz="1200" dirty="0"/>
              <a:t>&amp; </a:t>
            </a:r>
          </a:p>
          <a:p>
            <a:pPr algn="ctr"/>
            <a:r>
              <a:rPr lang="en-US" sz="1200" dirty="0"/>
              <a:t>Energy</a:t>
            </a:r>
            <a:endParaRPr lang="en-GB" sz="1200" dirty="0"/>
          </a:p>
        </p:txBody>
      </p:sp>
      <p:sp>
        <p:nvSpPr>
          <p:cNvPr id="69" name="TextBox 68">
            <a:extLst>
              <a:ext uri="{FF2B5EF4-FFF2-40B4-BE49-F238E27FC236}">
                <a16:creationId xmlns:a16="http://schemas.microsoft.com/office/drawing/2014/main" id="{752223C9-8407-4653-9FF6-575E5418F15A}"/>
              </a:ext>
            </a:extLst>
          </p:cNvPr>
          <p:cNvSpPr txBox="1"/>
          <p:nvPr/>
        </p:nvSpPr>
        <p:spPr>
          <a:xfrm>
            <a:off x="1587260" y="5709879"/>
            <a:ext cx="1485900" cy="276999"/>
          </a:xfrm>
          <a:prstGeom prst="rect">
            <a:avLst/>
          </a:prstGeom>
          <a:noFill/>
        </p:spPr>
        <p:txBody>
          <a:bodyPr wrap="square" rtlCol="0">
            <a:spAutoFit/>
          </a:bodyPr>
          <a:lstStyle/>
          <a:p>
            <a:r>
              <a:rPr lang="en-US" sz="1200" dirty="0"/>
              <a:t>Matter</a:t>
            </a:r>
            <a:endParaRPr lang="en-GB" sz="1200" dirty="0"/>
          </a:p>
        </p:txBody>
      </p:sp>
      <p:sp>
        <p:nvSpPr>
          <p:cNvPr id="70" name="TextBox 69">
            <a:extLst>
              <a:ext uri="{FF2B5EF4-FFF2-40B4-BE49-F238E27FC236}">
                <a16:creationId xmlns:a16="http://schemas.microsoft.com/office/drawing/2014/main" id="{A0A6EEDD-C8FE-4135-8501-32193AE99B74}"/>
              </a:ext>
            </a:extLst>
          </p:cNvPr>
          <p:cNvSpPr txBox="1"/>
          <p:nvPr/>
        </p:nvSpPr>
        <p:spPr>
          <a:xfrm>
            <a:off x="1336787" y="2441240"/>
            <a:ext cx="1485900" cy="461665"/>
          </a:xfrm>
          <a:prstGeom prst="rect">
            <a:avLst/>
          </a:prstGeom>
          <a:noFill/>
        </p:spPr>
        <p:txBody>
          <a:bodyPr wrap="square" rtlCol="0">
            <a:spAutoFit/>
          </a:bodyPr>
          <a:lstStyle/>
          <a:p>
            <a:r>
              <a:rPr lang="en-US" sz="1200" dirty="0"/>
              <a:t>The world </a:t>
            </a:r>
          </a:p>
          <a:p>
            <a:r>
              <a:rPr lang="en-US" sz="1200" dirty="0"/>
              <a:t>around us</a:t>
            </a:r>
            <a:endParaRPr lang="en-GB" sz="1200" dirty="0"/>
          </a:p>
        </p:txBody>
      </p:sp>
      <p:sp>
        <p:nvSpPr>
          <p:cNvPr id="71" name="TextBox 70">
            <a:extLst>
              <a:ext uri="{FF2B5EF4-FFF2-40B4-BE49-F238E27FC236}">
                <a16:creationId xmlns:a16="http://schemas.microsoft.com/office/drawing/2014/main" id="{C6746F36-EBE4-496A-8BA8-C2C43F422907}"/>
              </a:ext>
            </a:extLst>
          </p:cNvPr>
          <p:cNvSpPr txBox="1"/>
          <p:nvPr/>
        </p:nvSpPr>
        <p:spPr>
          <a:xfrm>
            <a:off x="208730" y="4174931"/>
            <a:ext cx="1485900" cy="276999"/>
          </a:xfrm>
          <a:prstGeom prst="rect">
            <a:avLst/>
          </a:prstGeom>
          <a:noFill/>
        </p:spPr>
        <p:txBody>
          <a:bodyPr wrap="square" rtlCol="0">
            <a:spAutoFit/>
          </a:bodyPr>
          <a:lstStyle/>
          <a:p>
            <a:r>
              <a:rPr lang="en-US" sz="1200" dirty="0"/>
              <a:t>Computation</a:t>
            </a:r>
            <a:endParaRPr lang="en-GB" sz="1200" dirty="0"/>
          </a:p>
        </p:txBody>
      </p:sp>
      <p:cxnSp>
        <p:nvCxnSpPr>
          <p:cNvPr id="64" name="Straight Arrow Connector 63">
            <a:extLst>
              <a:ext uri="{FF2B5EF4-FFF2-40B4-BE49-F238E27FC236}">
                <a16:creationId xmlns:a16="http://schemas.microsoft.com/office/drawing/2014/main" id="{AD59BE99-6919-4D58-99E7-B7D4E7598D18}"/>
              </a:ext>
            </a:extLst>
          </p:cNvPr>
          <p:cNvCxnSpPr>
            <a:cxnSpLocks/>
            <a:stCxn id="62" idx="6"/>
            <a:endCxn id="95" idx="1"/>
          </p:cNvCxnSpPr>
          <p:nvPr/>
        </p:nvCxnSpPr>
        <p:spPr>
          <a:xfrm flipV="1">
            <a:off x="3543393" y="2348293"/>
            <a:ext cx="2432481" cy="882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98814E-3E64-4820-9D7F-6FB996BDD9DF}"/>
              </a:ext>
            </a:extLst>
          </p:cNvPr>
          <p:cNvSpPr/>
          <p:nvPr/>
        </p:nvSpPr>
        <p:spPr>
          <a:xfrm>
            <a:off x="6001012" y="3813293"/>
            <a:ext cx="6096000" cy="1446550"/>
          </a:xfrm>
          <a:prstGeom prst="rect">
            <a:avLst/>
          </a:prstGeom>
        </p:spPr>
        <p:txBody>
          <a:bodyPr>
            <a:spAutoFit/>
          </a:bodyPr>
          <a:lstStyle/>
          <a:p>
            <a:r>
              <a:rPr lang="en-US" sz="1100" b="1" dirty="0"/>
              <a:t>Curious and Searching</a:t>
            </a:r>
          </a:p>
          <a:p>
            <a:r>
              <a:rPr lang="en-US" sz="1100" b="1" dirty="0"/>
              <a:t>I can </a:t>
            </a:r>
            <a:r>
              <a:rPr lang="en-US" sz="1100" dirty="0"/>
              <a:t>ask questions and use my experience to suggest simple methods of inquiry.</a:t>
            </a:r>
          </a:p>
          <a:p>
            <a:r>
              <a:rPr lang="en-US" sz="1100" b="1" dirty="0"/>
              <a:t>I can </a:t>
            </a:r>
            <a:r>
              <a:rPr lang="en-US" sz="1100" dirty="0" err="1"/>
              <a:t>recognise</a:t>
            </a:r>
            <a:r>
              <a:rPr lang="en-US" sz="1100" dirty="0"/>
              <a:t> that what I do, and the things I use, can have an impact on my environment and on living things.</a:t>
            </a:r>
          </a:p>
          <a:p>
            <a:r>
              <a:rPr lang="en-US" sz="1100" b="1" dirty="0"/>
              <a:t>I can </a:t>
            </a:r>
            <a:r>
              <a:rPr lang="en-US" sz="1100" dirty="0"/>
              <a:t>explore relationships between living things, their habitats and their </a:t>
            </a:r>
            <a:r>
              <a:rPr lang="en-US" sz="1100" i="1" dirty="0"/>
              <a:t>life cycles</a:t>
            </a:r>
            <a:r>
              <a:rPr lang="en-US" sz="1100" dirty="0"/>
              <a:t>.</a:t>
            </a:r>
          </a:p>
          <a:p>
            <a:r>
              <a:rPr lang="en-US" sz="1100" b="1" dirty="0"/>
              <a:t>I can </a:t>
            </a:r>
            <a:r>
              <a:rPr lang="en-US" sz="1100" dirty="0"/>
              <a:t>investigate different forms of energy and how it can be transferred.</a:t>
            </a:r>
          </a:p>
          <a:p>
            <a:r>
              <a:rPr lang="en-US" sz="1100" b="1" dirty="0"/>
              <a:t>I can </a:t>
            </a:r>
            <a:r>
              <a:rPr lang="en-US" sz="1100" dirty="0"/>
              <a:t>explore and communicate the basic properties of light, sound, electricity and magnetism.</a:t>
            </a:r>
          </a:p>
          <a:p>
            <a:r>
              <a:rPr lang="en-US" sz="1100" b="1" dirty="0">
                <a:solidFill>
                  <a:srgbClr val="C00000"/>
                </a:solidFill>
              </a:rPr>
              <a:t>Can you </a:t>
            </a:r>
            <a:r>
              <a:rPr lang="en-US" sz="1100" dirty="0">
                <a:solidFill>
                  <a:srgbClr val="C00000"/>
                </a:solidFill>
              </a:rPr>
              <a:t>evaluate methods to suggest improvements.</a:t>
            </a:r>
          </a:p>
        </p:txBody>
      </p:sp>
      <p:cxnSp>
        <p:nvCxnSpPr>
          <p:cNvPr id="75" name="Straight Arrow Connector 74">
            <a:extLst>
              <a:ext uri="{FF2B5EF4-FFF2-40B4-BE49-F238E27FC236}">
                <a16:creationId xmlns:a16="http://schemas.microsoft.com/office/drawing/2014/main" id="{8713C50D-B7DA-4745-B019-B5ED2E18C6C6}"/>
              </a:ext>
            </a:extLst>
          </p:cNvPr>
          <p:cNvCxnSpPr>
            <a:stCxn id="63" idx="5"/>
            <a:endCxn id="72" idx="1"/>
          </p:cNvCxnSpPr>
          <p:nvPr/>
        </p:nvCxnSpPr>
        <p:spPr>
          <a:xfrm>
            <a:off x="3903467" y="4363680"/>
            <a:ext cx="2097545" cy="172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42CDB3E3-F779-4799-A77E-514718FEB3C1}"/>
              </a:ext>
            </a:extLst>
          </p:cNvPr>
          <p:cNvSpPr/>
          <p:nvPr/>
        </p:nvSpPr>
        <p:spPr>
          <a:xfrm>
            <a:off x="3322234" y="5214536"/>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77" name="Straight Arrow Connector 76">
            <a:extLst>
              <a:ext uri="{FF2B5EF4-FFF2-40B4-BE49-F238E27FC236}">
                <a16:creationId xmlns:a16="http://schemas.microsoft.com/office/drawing/2014/main" id="{11F711DE-6D67-453C-90A5-281FC1A21212}"/>
              </a:ext>
            </a:extLst>
          </p:cNvPr>
          <p:cNvCxnSpPr>
            <a:cxnSpLocks/>
            <a:stCxn id="81" idx="6"/>
            <a:endCxn id="78" idx="1"/>
          </p:cNvCxnSpPr>
          <p:nvPr/>
        </p:nvCxnSpPr>
        <p:spPr>
          <a:xfrm>
            <a:off x="3458663" y="5279536"/>
            <a:ext cx="2517211" cy="699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8D880051-48A3-4AA4-B0C4-72D1F0F23612}"/>
              </a:ext>
            </a:extLst>
          </p:cNvPr>
          <p:cNvSpPr/>
          <p:nvPr/>
        </p:nvSpPr>
        <p:spPr>
          <a:xfrm>
            <a:off x="5975874" y="5425509"/>
            <a:ext cx="6096000" cy="1107996"/>
          </a:xfrm>
          <a:prstGeom prst="rect">
            <a:avLst/>
          </a:prstGeom>
        </p:spPr>
        <p:txBody>
          <a:bodyPr>
            <a:spAutoFit/>
          </a:bodyPr>
          <a:lstStyle/>
          <a:p>
            <a:r>
              <a:rPr lang="en-US" sz="1100" b="1" dirty="0"/>
              <a:t>Forces &amp; Energy</a:t>
            </a:r>
          </a:p>
          <a:p>
            <a:r>
              <a:rPr lang="en-US" sz="1100" b="1" dirty="0"/>
              <a:t>I can </a:t>
            </a:r>
            <a:r>
              <a:rPr lang="en-US" sz="1100" dirty="0" err="1"/>
              <a:t>recognise</a:t>
            </a:r>
            <a:r>
              <a:rPr lang="en-US" sz="1100" dirty="0"/>
              <a:t> patterns from my observations and investigations and can communicate my findings.</a:t>
            </a:r>
          </a:p>
          <a:p>
            <a:r>
              <a:rPr lang="en-US" sz="1100" b="1" dirty="0"/>
              <a:t>I can </a:t>
            </a:r>
            <a:r>
              <a:rPr lang="en-US" sz="1100" dirty="0"/>
              <a:t>use my </a:t>
            </a:r>
            <a:r>
              <a:rPr lang="en-US" sz="1100" i="1" dirty="0"/>
              <a:t>knowledge</a:t>
            </a:r>
            <a:r>
              <a:rPr lang="en-US" sz="1100" dirty="0"/>
              <a:t> and understanding to predict effects as part of my scientific exploration.</a:t>
            </a:r>
          </a:p>
          <a:p>
            <a:r>
              <a:rPr lang="en-US" sz="1100" b="1" dirty="0"/>
              <a:t>I can </a:t>
            </a:r>
            <a:r>
              <a:rPr lang="en-US" sz="1100" dirty="0"/>
              <a:t>explore and communicate the basic properties of light, sound, electricity and magnetism.</a:t>
            </a:r>
          </a:p>
          <a:p>
            <a:r>
              <a:rPr lang="en-US" sz="1100" b="1" dirty="0">
                <a:solidFill>
                  <a:srgbClr val="C00000"/>
                </a:solidFill>
              </a:rPr>
              <a:t>Can you </a:t>
            </a:r>
            <a:r>
              <a:rPr lang="en-US" sz="1100" dirty="0">
                <a:solidFill>
                  <a:srgbClr val="C00000"/>
                </a:solidFill>
              </a:rPr>
              <a:t>explain that energy can be transferred from one place to another and how this can be used to provide the energy we need in our modern lives.</a:t>
            </a:r>
          </a:p>
        </p:txBody>
      </p:sp>
      <p:sp>
        <p:nvSpPr>
          <p:cNvPr id="86" name="TextBox 85">
            <a:extLst>
              <a:ext uri="{FF2B5EF4-FFF2-40B4-BE49-F238E27FC236}">
                <a16:creationId xmlns:a16="http://schemas.microsoft.com/office/drawing/2014/main" id="{1C7E8C43-29AB-4775-BC02-83635F5938B8}"/>
              </a:ext>
            </a:extLst>
          </p:cNvPr>
          <p:cNvSpPr txBox="1"/>
          <p:nvPr/>
        </p:nvSpPr>
        <p:spPr>
          <a:xfrm>
            <a:off x="6001012" y="202010"/>
            <a:ext cx="6121139" cy="646331"/>
          </a:xfrm>
          <a:prstGeom prst="rect">
            <a:avLst/>
          </a:prstGeom>
          <a:solidFill>
            <a:schemeClr val="bg1">
              <a:lumMod val="85000"/>
            </a:schemeClr>
          </a:solidFill>
        </p:spPr>
        <p:txBody>
          <a:bodyPr wrap="square" rtlCol="0">
            <a:spAutoFit/>
          </a:bodyPr>
          <a:lstStyle/>
          <a:p>
            <a:r>
              <a:rPr lang="en-US" b="1" dirty="0"/>
              <a:t>Design and Technology </a:t>
            </a:r>
            <a:r>
              <a:rPr lang="en-US" dirty="0"/>
              <a:t>Year 8 USB Light Project </a:t>
            </a:r>
          </a:p>
          <a:p>
            <a:r>
              <a:rPr lang="en-US" b="1" dirty="0"/>
              <a:t>Formative report</a:t>
            </a:r>
            <a:endParaRPr lang="en-GB" b="1" dirty="0"/>
          </a:p>
        </p:txBody>
      </p:sp>
      <p:graphicFrame>
        <p:nvGraphicFramePr>
          <p:cNvPr id="95" name="Table 94">
            <a:extLst>
              <a:ext uri="{FF2B5EF4-FFF2-40B4-BE49-F238E27FC236}">
                <a16:creationId xmlns:a16="http://schemas.microsoft.com/office/drawing/2014/main" id="{3ED6F66A-78AF-4171-A9E9-CCDD56D19C71}"/>
              </a:ext>
            </a:extLst>
          </p:cNvPr>
          <p:cNvGraphicFramePr>
            <a:graphicFrameLocks noGrp="1"/>
          </p:cNvGraphicFramePr>
          <p:nvPr>
            <p:extLst/>
          </p:nvPr>
        </p:nvGraphicFramePr>
        <p:xfrm>
          <a:off x="5975874" y="946213"/>
          <a:ext cx="6146277" cy="2804160"/>
        </p:xfrm>
        <a:graphic>
          <a:graphicData uri="http://schemas.openxmlformats.org/drawingml/2006/table">
            <a:tbl>
              <a:tblPr/>
              <a:tblGrid>
                <a:gridCol w="6146277">
                  <a:extLst>
                    <a:ext uri="{9D8B030D-6E8A-4147-A177-3AD203B41FA5}">
                      <a16:colId xmlns:a16="http://schemas.microsoft.com/office/drawing/2014/main" val="880436585"/>
                    </a:ext>
                  </a:extLst>
                </a:gridCol>
              </a:tblGrid>
              <a:tr h="0">
                <a:tc>
                  <a:txBody>
                    <a:bodyPr/>
                    <a:lstStyle/>
                    <a:p>
                      <a:r>
                        <a:rPr lang="en-US" sz="1100" b="1" dirty="0"/>
                        <a:t>Design, thinking &amp; Engineering</a:t>
                      </a:r>
                    </a:p>
                    <a:p>
                      <a:r>
                        <a:rPr lang="en-US" sz="1100" b="1" dirty="0"/>
                        <a:t>I can </a:t>
                      </a:r>
                      <a:r>
                        <a:rPr lang="en-US" sz="1100" dirty="0"/>
                        <a:t>draw inspiration to design from historical, cultural and other sources.</a:t>
                      </a:r>
                    </a:p>
                    <a:p>
                      <a:r>
                        <a:rPr lang="en-US" sz="1100" b="1" dirty="0"/>
                        <a:t>I can </a:t>
                      </a:r>
                      <a:r>
                        <a:rPr lang="en-US" sz="1100" dirty="0"/>
                        <a:t>creatively respond to the needs and wants of the user, based on the context and on the information collected.</a:t>
                      </a:r>
                    </a:p>
                  </a:txBody>
                  <a:tcPr anchor="ctr">
                    <a:lnL>
                      <a:noFill/>
                    </a:lnL>
                    <a:lnR>
                      <a:noFill/>
                    </a:lnR>
                    <a:lnT>
                      <a:noFill/>
                    </a:lnT>
                    <a:lnB>
                      <a:noFill/>
                    </a:lnB>
                  </a:tcPr>
                </a:tc>
                <a:extLst>
                  <a:ext uri="{0D108BD9-81ED-4DB2-BD59-A6C34878D82A}">
                    <a16:rowId xmlns:a16="http://schemas.microsoft.com/office/drawing/2014/main" val="2945510432"/>
                  </a:ext>
                </a:extLst>
              </a:tr>
              <a:tr h="0">
                <a:tc>
                  <a:txBody>
                    <a:bodyPr/>
                    <a:lstStyle/>
                    <a:p>
                      <a:r>
                        <a:rPr lang="en-US" sz="1100" b="1" dirty="0"/>
                        <a:t>I can </a:t>
                      </a:r>
                      <a:r>
                        <a:rPr lang="en-US" sz="1100" dirty="0"/>
                        <a:t>use </a:t>
                      </a:r>
                      <a:r>
                        <a:rPr lang="en-US" sz="1100" i="1" dirty="0"/>
                        <a:t>design thinking </a:t>
                      </a:r>
                      <a:r>
                        <a:rPr lang="en-US" sz="1100" dirty="0"/>
                        <a:t>to test and refine my design decisions without fear of failure.</a:t>
                      </a:r>
                    </a:p>
                    <a:p>
                      <a:r>
                        <a:rPr lang="en-US" sz="1100" b="1" dirty="0"/>
                        <a:t>I can </a:t>
                      </a:r>
                      <a:r>
                        <a:rPr lang="en-US" sz="1100" dirty="0"/>
                        <a:t>consider how my design proposals will solve problems and how this may affect the environment.</a:t>
                      </a:r>
                    </a:p>
                  </a:txBody>
                  <a:tcPr anchor="ctr">
                    <a:lnL>
                      <a:noFill/>
                    </a:lnL>
                    <a:lnR>
                      <a:noFill/>
                    </a:lnR>
                    <a:lnT>
                      <a:noFill/>
                    </a:lnT>
                    <a:lnB>
                      <a:noFill/>
                    </a:lnB>
                  </a:tcPr>
                </a:tc>
                <a:extLst>
                  <a:ext uri="{0D108BD9-81ED-4DB2-BD59-A6C34878D82A}">
                    <a16:rowId xmlns:a16="http://schemas.microsoft.com/office/drawing/2014/main" val="180989946"/>
                  </a:ext>
                </a:extLst>
              </a:tr>
              <a:tr h="166113">
                <a:tc>
                  <a:txBody>
                    <a:bodyPr/>
                    <a:lstStyle/>
                    <a:p>
                      <a:r>
                        <a:rPr lang="en-US" sz="1100" b="1" dirty="0"/>
                        <a:t>I can </a:t>
                      </a:r>
                      <a:r>
                        <a:rPr lang="en-US" sz="1100" dirty="0"/>
                        <a:t>use design communication methods to develop and present ideas, and respond to feedback.</a:t>
                      </a:r>
                    </a:p>
                  </a:txBody>
                  <a:tcPr anchor="ctr">
                    <a:lnL>
                      <a:noFill/>
                    </a:lnL>
                    <a:lnR>
                      <a:noFill/>
                    </a:lnR>
                    <a:lnT>
                      <a:noFill/>
                    </a:lnT>
                    <a:lnB>
                      <a:noFill/>
                    </a:lnB>
                  </a:tcPr>
                </a:tc>
                <a:extLst>
                  <a:ext uri="{0D108BD9-81ED-4DB2-BD59-A6C34878D82A}">
                    <a16:rowId xmlns:a16="http://schemas.microsoft.com/office/drawing/2014/main" val="1957698853"/>
                  </a:ext>
                </a:extLst>
              </a:tr>
              <a:tr h="0">
                <a:tc>
                  <a:txBody>
                    <a:bodyPr/>
                    <a:lstStyle/>
                    <a:p>
                      <a:r>
                        <a:rPr lang="en-US" sz="1100" b="1" dirty="0"/>
                        <a:t>I can </a:t>
                      </a:r>
                      <a:r>
                        <a:rPr lang="en-US" sz="1100" dirty="0"/>
                        <a:t>combine component parts, materials and processes to achieve functionality and improve the effectiveness of my outcomes.</a:t>
                      </a:r>
                    </a:p>
                  </a:txBody>
                  <a:tcPr anchor="ctr">
                    <a:lnL>
                      <a:noFill/>
                    </a:lnL>
                    <a:lnR>
                      <a:noFill/>
                    </a:lnR>
                    <a:lnT>
                      <a:noFill/>
                    </a:lnT>
                    <a:lnB>
                      <a:noFill/>
                    </a:lnB>
                  </a:tcPr>
                </a:tc>
                <a:extLst>
                  <a:ext uri="{0D108BD9-81ED-4DB2-BD59-A6C34878D82A}">
                    <a16:rowId xmlns:a16="http://schemas.microsoft.com/office/drawing/2014/main" val="909702540"/>
                  </a:ext>
                </a:extLst>
              </a:tr>
              <a:tr h="0">
                <a:tc>
                  <a:txBody>
                    <a:bodyPr/>
                    <a:lstStyle/>
                    <a:p>
                      <a:r>
                        <a:rPr lang="en-US" sz="1100" b="1" dirty="0"/>
                        <a:t>I can </a:t>
                      </a:r>
                      <a:r>
                        <a:rPr lang="en-US" sz="1100" dirty="0"/>
                        <a:t>select and safely use appropriate tools, materials and equipment to construct purposeful outcomes.</a:t>
                      </a:r>
                    </a:p>
                    <a:p>
                      <a:r>
                        <a:rPr lang="en-US" sz="1100" b="1" dirty="0"/>
                        <a:t>I can </a:t>
                      </a:r>
                      <a:r>
                        <a:rPr lang="en-US" sz="1100" dirty="0"/>
                        <a:t>use prototyping as a link between my designing and making.</a:t>
                      </a:r>
                    </a:p>
                    <a:p>
                      <a:r>
                        <a:rPr lang="en-US" sz="1100" b="1" dirty="0"/>
                        <a:t>I can </a:t>
                      </a:r>
                      <a:r>
                        <a:rPr lang="en-US" sz="1100" dirty="0"/>
                        <a:t>take into account the impact my making may have on the environment.</a:t>
                      </a:r>
                    </a:p>
                    <a:p>
                      <a:r>
                        <a:rPr lang="en-US" sz="1100" b="1" dirty="0">
                          <a:solidFill>
                            <a:srgbClr val="C00000"/>
                          </a:solidFill>
                        </a:rPr>
                        <a:t>Can you </a:t>
                      </a:r>
                      <a:r>
                        <a:rPr lang="en-US" sz="1100" dirty="0">
                          <a:solidFill>
                            <a:srgbClr val="C00000"/>
                          </a:solidFill>
                        </a:rPr>
                        <a:t>develop your </a:t>
                      </a:r>
                      <a:r>
                        <a:rPr lang="en-US" sz="1100" i="1" dirty="0">
                          <a:solidFill>
                            <a:srgbClr val="C00000"/>
                          </a:solidFill>
                        </a:rPr>
                        <a:t>knowledge</a:t>
                      </a:r>
                      <a:r>
                        <a:rPr lang="en-US" sz="1100" dirty="0">
                          <a:solidFill>
                            <a:srgbClr val="C00000"/>
                          </a:solidFill>
                        </a:rPr>
                        <a:t> and </a:t>
                      </a:r>
                      <a:r>
                        <a:rPr lang="en-US" sz="1100" i="1" dirty="0">
                          <a:solidFill>
                            <a:srgbClr val="C00000"/>
                          </a:solidFill>
                        </a:rPr>
                        <a:t>skills</a:t>
                      </a:r>
                      <a:r>
                        <a:rPr lang="en-US" sz="1100" dirty="0">
                          <a:solidFill>
                            <a:srgbClr val="C00000"/>
                          </a:solidFill>
                        </a:rPr>
                        <a:t> to support and refine design decisions in order to produce purposeful outcomes.</a:t>
                      </a:r>
                    </a:p>
                  </a:txBody>
                  <a:tcPr anchor="ctr">
                    <a:lnL>
                      <a:noFill/>
                    </a:lnL>
                    <a:lnR>
                      <a:noFill/>
                    </a:lnR>
                    <a:lnT>
                      <a:noFill/>
                    </a:lnT>
                    <a:lnB>
                      <a:noFill/>
                    </a:lnB>
                  </a:tcPr>
                </a:tc>
                <a:extLst>
                  <a:ext uri="{0D108BD9-81ED-4DB2-BD59-A6C34878D82A}">
                    <a16:rowId xmlns:a16="http://schemas.microsoft.com/office/drawing/2014/main" val="4031837348"/>
                  </a:ext>
                </a:extLst>
              </a:tr>
            </a:tbl>
          </a:graphicData>
        </a:graphic>
      </p:graphicFrame>
      <p:pic>
        <p:nvPicPr>
          <p:cNvPr id="102" name="Picture 101">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330" y="-387011"/>
            <a:ext cx="3312234" cy="3044707"/>
          </a:xfrm>
          <a:prstGeom prst="rect">
            <a:avLst/>
          </a:prstGeom>
        </p:spPr>
      </p:pic>
    </p:spTree>
    <p:extLst>
      <p:ext uri="{BB962C8B-B14F-4D97-AF65-F5344CB8AC3E}">
        <p14:creationId xmlns:p14="http://schemas.microsoft.com/office/powerpoint/2010/main" val="1805267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1063218"/>
            <a:ext cx="5596294" cy="586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t>Dashboard style icon</a:t>
            </a:r>
            <a:endParaRPr lang="en-GB" sz="2000" b="1" dirty="0"/>
          </a:p>
        </p:txBody>
      </p:sp>
      <p:sp>
        <p:nvSpPr>
          <p:cNvPr id="14" name="Rectangle: Rounded Corners 13">
            <a:extLst>
              <a:ext uri="{FF2B5EF4-FFF2-40B4-BE49-F238E27FC236}">
                <a16:creationId xmlns:a16="http://schemas.microsoft.com/office/drawing/2014/main" id="{8107815A-8808-4D67-AEF5-22C05E614784}"/>
              </a:ext>
            </a:extLst>
          </p:cNvPr>
          <p:cNvSpPr/>
          <p:nvPr/>
        </p:nvSpPr>
        <p:spPr>
          <a:xfrm>
            <a:off x="1216152" y="2836720"/>
            <a:ext cx="2855479" cy="283678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41A1F74-8DDF-4135-BC80-467D362BD2FC}"/>
              </a:ext>
            </a:extLst>
          </p:cNvPr>
          <p:cNvSpPr txBox="1"/>
          <p:nvPr/>
        </p:nvSpPr>
        <p:spPr>
          <a:xfrm>
            <a:off x="2667753" y="258039"/>
            <a:ext cx="4430598" cy="461665"/>
          </a:xfrm>
          <a:prstGeom prst="rect">
            <a:avLst/>
          </a:prstGeom>
          <a:noFill/>
        </p:spPr>
        <p:txBody>
          <a:bodyPr wrap="square" rtlCol="0">
            <a:spAutoFit/>
          </a:bodyPr>
          <a:lstStyle/>
          <a:p>
            <a:r>
              <a:rPr lang="en-US" sz="2400" b="1" dirty="0">
                <a:solidFill>
                  <a:schemeClr val="bg1"/>
                </a:solidFill>
              </a:rPr>
              <a:t>Science and Technology</a:t>
            </a:r>
            <a:endParaRPr lang="en-GB" sz="2400" b="1" dirty="0">
              <a:solidFill>
                <a:schemeClr val="bg1"/>
              </a:solidFill>
            </a:endParaRPr>
          </a:p>
        </p:txBody>
      </p:sp>
      <p:sp>
        <p:nvSpPr>
          <p:cNvPr id="57" name="TextBox 56">
            <a:extLst>
              <a:ext uri="{FF2B5EF4-FFF2-40B4-BE49-F238E27FC236}">
                <a16:creationId xmlns:a16="http://schemas.microsoft.com/office/drawing/2014/main" id="{5CAE1EE0-1D49-4BF3-89C5-F079EFC245E5}"/>
              </a:ext>
            </a:extLst>
          </p:cNvPr>
          <p:cNvSpPr txBox="1"/>
          <p:nvPr/>
        </p:nvSpPr>
        <p:spPr>
          <a:xfrm>
            <a:off x="3902108" y="3942451"/>
            <a:ext cx="1485900" cy="646331"/>
          </a:xfrm>
          <a:prstGeom prst="rect">
            <a:avLst/>
          </a:prstGeom>
          <a:noFill/>
        </p:spPr>
        <p:txBody>
          <a:bodyPr wrap="square" rtlCol="0">
            <a:spAutoFit/>
          </a:bodyPr>
          <a:lstStyle/>
          <a:p>
            <a:pPr algn="ctr"/>
            <a:r>
              <a:rPr lang="en-US" sz="1200" dirty="0"/>
              <a:t>Curious </a:t>
            </a:r>
          </a:p>
          <a:p>
            <a:pPr algn="ctr"/>
            <a:r>
              <a:rPr lang="en-US" sz="1200" dirty="0"/>
              <a:t>&amp; </a:t>
            </a:r>
          </a:p>
          <a:p>
            <a:pPr algn="ctr"/>
            <a:r>
              <a:rPr lang="en-US" sz="1200" dirty="0"/>
              <a:t>Searching</a:t>
            </a:r>
            <a:endParaRPr lang="en-GB" sz="1200" dirty="0"/>
          </a:p>
        </p:txBody>
      </p:sp>
      <p:sp>
        <p:nvSpPr>
          <p:cNvPr id="66" name="TextBox 65">
            <a:extLst>
              <a:ext uri="{FF2B5EF4-FFF2-40B4-BE49-F238E27FC236}">
                <a16:creationId xmlns:a16="http://schemas.microsoft.com/office/drawing/2014/main" id="{35BAC06E-217B-4DC0-AF86-7F81F362E7CD}"/>
              </a:ext>
            </a:extLst>
          </p:cNvPr>
          <p:cNvSpPr txBox="1"/>
          <p:nvPr/>
        </p:nvSpPr>
        <p:spPr>
          <a:xfrm>
            <a:off x="3697652" y="2084091"/>
            <a:ext cx="1485900" cy="646331"/>
          </a:xfrm>
          <a:prstGeom prst="rect">
            <a:avLst/>
          </a:prstGeom>
          <a:noFill/>
        </p:spPr>
        <p:txBody>
          <a:bodyPr wrap="square" rtlCol="0">
            <a:spAutoFit/>
          </a:bodyPr>
          <a:lstStyle/>
          <a:p>
            <a:pPr algn="ctr"/>
            <a:r>
              <a:rPr lang="en-US" sz="1200" dirty="0"/>
              <a:t>Design,</a:t>
            </a:r>
          </a:p>
          <a:p>
            <a:pPr algn="ctr"/>
            <a:r>
              <a:rPr lang="en-US" sz="1200" dirty="0"/>
              <a:t> thinking &amp; Engineering</a:t>
            </a:r>
            <a:endParaRPr lang="en-GB" sz="1200" dirty="0"/>
          </a:p>
        </p:txBody>
      </p:sp>
      <p:sp>
        <p:nvSpPr>
          <p:cNvPr id="67" name="TextBox 66">
            <a:extLst>
              <a:ext uri="{FF2B5EF4-FFF2-40B4-BE49-F238E27FC236}">
                <a16:creationId xmlns:a16="http://schemas.microsoft.com/office/drawing/2014/main" id="{9620966A-483F-40CE-8243-7B36BA698C5F}"/>
              </a:ext>
            </a:extLst>
          </p:cNvPr>
          <p:cNvSpPr txBox="1"/>
          <p:nvPr/>
        </p:nvSpPr>
        <p:spPr>
          <a:xfrm>
            <a:off x="3565559" y="5573374"/>
            <a:ext cx="1485900" cy="646331"/>
          </a:xfrm>
          <a:prstGeom prst="rect">
            <a:avLst/>
          </a:prstGeom>
          <a:noFill/>
        </p:spPr>
        <p:txBody>
          <a:bodyPr wrap="square" rtlCol="0">
            <a:spAutoFit/>
          </a:bodyPr>
          <a:lstStyle/>
          <a:p>
            <a:pPr algn="ctr"/>
            <a:r>
              <a:rPr lang="en-US" sz="1200" dirty="0"/>
              <a:t>Forces </a:t>
            </a:r>
          </a:p>
          <a:p>
            <a:pPr algn="ctr"/>
            <a:r>
              <a:rPr lang="en-US" sz="1200" dirty="0"/>
              <a:t>&amp; </a:t>
            </a:r>
          </a:p>
          <a:p>
            <a:pPr algn="ctr"/>
            <a:r>
              <a:rPr lang="en-US" sz="1200" dirty="0"/>
              <a:t>Energy</a:t>
            </a:r>
            <a:endParaRPr lang="en-GB" sz="1200" dirty="0"/>
          </a:p>
        </p:txBody>
      </p:sp>
      <p:sp>
        <p:nvSpPr>
          <p:cNvPr id="69" name="TextBox 68">
            <a:extLst>
              <a:ext uri="{FF2B5EF4-FFF2-40B4-BE49-F238E27FC236}">
                <a16:creationId xmlns:a16="http://schemas.microsoft.com/office/drawing/2014/main" id="{752223C9-8407-4653-9FF6-575E5418F15A}"/>
              </a:ext>
            </a:extLst>
          </p:cNvPr>
          <p:cNvSpPr txBox="1"/>
          <p:nvPr/>
        </p:nvSpPr>
        <p:spPr>
          <a:xfrm>
            <a:off x="434238" y="5616817"/>
            <a:ext cx="1485900" cy="276999"/>
          </a:xfrm>
          <a:prstGeom prst="rect">
            <a:avLst/>
          </a:prstGeom>
          <a:noFill/>
        </p:spPr>
        <p:txBody>
          <a:bodyPr wrap="square" rtlCol="0">
            <a:spAutoFit/>
          </a:bodyPr>
          <a:lstStyle/>
          <a:p>
            <a:r>
              <a:rPr lang="en-US" sz="1200" dirty="0"/>
              <a:t>Matter</a:t>
            </a:r>
            <a:endParaRPr lang="en-GB" sz="1200" dirty="0"/>
          </a:p>
        </p:txBody>
      </p:sp>
      <p:sp>
        <p:nvSpPr>
          <p:cNvPr id="70" name="TextBox 69">
            <a:extLst>
              <a:ext uri="{FF2B5EF4-FFF2-40B4-BE49-F238E27FC236}">
                <a16:creationId xmlns:a16="http://schemas.microsoft.com/office/drawing/2014/main" id="{A0A6EEDD-C8FE-4135-8501-32193AE99B74}"/>
              </a:ext>
            </a:extLst>
          </p:cNvPr>
          <p:cNvSpPr txBox="1"/>
          <p:nvPr/>
        </p:nvSpPr>
        <p:spPr>
          <a:xfrm>
            <a:off x="401611" y="2253900"/>
            <a:ext cx="1485900" cy="461665"/>
          </a:xfrm>
          <a:prstGeom prst="rect">
            <a:avLst/>
          </a:prstGeom>
          <a:noFill/>
        </p:spPr>
        <p:txBody>
          <a:bodyPr wrap="square" rtlCol="0">
            <a:spAutoFit/>
          </a:bodyPr>
          <a:lstStyle/>
          <a:p>
            <a:r>
              <a:rPr lang="en-US" sz="1200" dirty="0"/>
              <a:t>The world </a:t>
            </a:r>
          </a:p>
          <a:p>
            <a:r>
              <a:rPr lang="en-US" sz="1200" dirty="0"/>
              <a:t>around us</a:t>
            </a:r>
            <a:endParaRPr lang="en-GB" sz="1200" dirty="0"/>
          </a:p>
        </p:txBody>
      </p:sp>
      <p:sp>
        <p:nvSpPr>
          <p:cNvPr id="71" name="TextBox 70">
            <a:extLst>
              <a:ext uri="{FF2B5EF4-FFF2-40B4-BE49-F238E27FC236}">
                <a16:creationId xmlns:a16="http://schemas.microsoft.com/office/drawing/2014/main" id="{C6746F36-EBE4-496A-8BA8-C2C43F422907}"/>
              </a:ext>
            </a:extLst>
          </p:cNvPr>
          <p:cNvSpPr txBox="1"/>
          <p:nvPr/>
        </p:nvSpPr>
        <p:spPr>
          <a:xfrm>
            <a:off x="34985" y="4061805"/>
            <a:ext cx="1485900" cy="276999"/>
          </a:xfrm>
          <a:prstGeom prst="rect">
            <a:avLst/>
          </a:prstGeom>
          <a:noFill/>
        </p:spPr>
        <p:txBody>
          <a:bodyPr wrap="square" rtlCol="0">
            <a:spAutoFit/>
          </a:bodyPr>
          <a:lstStyle/>
          <a:p>
            <a:r>
              <a:rPr lang="en-US" sz="1200" dirty="0"/>
              <a:t>Computation</a:t>
            </a:r>
            <a:endParaRPr lang="en-GB" sz="1200" dirty="0"/>
          </a:p>
        </p:txBody>
      </p:sp>
      <p:sp>
        <p:nvSpPr>
          <p:cNvPr id="72" name="Rectangle 71">
            <a:extLst>
              <a:ext uri="{FF2B5EF4-FFF2-40B4-BE49-F238E27FC236}">
                <a16:creationId xmlns:a16="http://schemas.microsoft.com/office/drawing/2014/main" id="{B298814E-3E64-4820-9D7F-6FB996BDD9DF}"/>
              </a:ext>
            </a:extLst>
          </p:cNvPr>
          <p:cNvSpPr/>
          <p:nvPr/>
        </p:nvSpPr>
        <p:spPr>
          <a:xfrm>
            <a:off x="6001012" y="3813293"/>
            <a:ext cx="6096000" cy="1446550"/>
          </a:xfrm>
          <a:prstGeom prst="rect">
            <a:avLst/>
          </a:prstGeom>
        </p:spPr>
        <p:txBody>
          <a:bodyPr>
            <a:spAutoFit/>
          </a:bodyPr>
          <a:lstStyle/>
          <a:p>
            <a:r>
              <a:rPr lang="en-US" sz="1100" b="1" dirty="0"/>
              <a:t>Curious and Searching</a:t>
            </a:r>
          </a:p>
          <a:p>
            <a:r>
              <a:rPr lang="en-US" sz="1100" b="1" dirty="0"/>
              <a:t>I can </a:t>
            </a:r>
            <a:r>
              <a:rPr lang="en-US" sz="1100" dirty="0"/>
              <a:t>ask questions and use my experience to suggest simple methods of inquiry.</a:t>
            </a:r>
          </a:p>
          <a:p>
            <a:r>
              <a:rPr lang="en-US" sz="1100" b="1" dirty="0"/>
              <a:t>I can </a:t>
            </a:r>
            <a:r>
              <a:rPr lang="en-US" sz="1100" dirty="0" err="1"/>
              <a:t>recognise</a:t>
            </a:r>
            <a:r>
              <a:rPr lang="en-US" sz="1100" dirty="0"/>
              <a:t> that what I do, and the things I use, can have an impact on my environment and on living things.</a:t>
            </a:r>
          </a:p>
          <a:p>
            <a:r>
              <a:rPr lang="en-US" sz="1100" b="1" dirty="0"/>
              <a:t>I can </a:t>
            </a:r>
            <a:r>
              <a:rPr lang="en-US" sz="1100" dirty="0"/>
              <a:t>explore relationships between living things, their habitats and their </a:t>
            </a:r>
            <a:r>
              <a:rPr lang="en-US" sz="1100" i="1" dirty="0"/>
              <a:t>life cycles</a:t>
            </a:r>
            <a:r>
              <a:rPr lang="en-US" sz="1100" dirty="0"/>
              <a:t>.</a:t>
            </a:r>
          </a:p>
          <a:p>
            <a:r>
              <a:rPr lang="en-US" sz="1100" b="1" dirty="0"/>
              <a:t>I can </a:t>
            </a:r>
            <a:r>
              <a:rPr lang="en-US" sz="1100" dirty="0"/>
              <a:t>investigate different forms of energy and how it can be transferred.</a:t>
            </a:r>
          </a:p>
          <a:p>
            <a:r>
              <a:rPr lang="en-US" sz="1100" b="1" dirty="0"/>
              <a:t>I can </a:t>
            </a:r>
            <a:r>
              <a:rPr lang="en-US" sz="1100" dirty="0"/>
              <a:t>explore and communicate the basic properties of light, sound, electricity and magnetism.</a:t>
            </a:r>
          </a:p>
          <a:p>
            <a:r>
              <a:rPr lang="en-US" sz="1100" b="1" dirty="0">
                <a:solidFill>
                  <a:srgbClr val="C00000"/>
                </a:solidFill>
              </a:rPr>
              <a:t>Can you </a:t>
            </a:r>
            <a:r>
              <a:rPr lang="en-US" sz="1100" dirty="0">
                <a:solidFill>
                  <a:srgbClr val="C00000"/>
                </a:solidFill>
              </a:rPr>
              <a:t>evaluate methods to suggest improvements.</a:t>
            </a:r>
          </a:p>
        </p:txBody>
      </p:sp>
      <p:sp>
        <p:nvSpPr>
          <p:cNvPr id="78" name="Rectangle 77">
            <a:extLst>
              <a:ext uri="{FF2B5EF4-FFF2-40B4-BE49-F238E27FC236}">
                <a16:creationId xmlns:a16="http://schemas.microsoft.com/office/drawing/2014/main" id="{8D880051-48A3-4AA4-B0C4-72D1F0F23612}"/>
              </a:ext>
            </a:extLst>
          </p:cNvPr>
          <p:cNvSpPr/>
          <p:nvPr/>
        </p:nvSpPr>
        <p:spPr>
          <a:xfrm>
            <a:off x="5975874" y="5425509"/>
            <a:ext cx="6096000" cy="1107996"/>
          </a:xfrm>
          <a:prstGeom prst="rect">
            <a:avLst/>
          </a:prstGeom>
        </p:spPr>
        <p:txBody>
          <a:bodyPr>
            <a:spAutoFit/>
          </a:bodyPr>
          <a:lstStyle/>
          <a:p>
            <a:r>
              <a:rPr lang="en-US" sz="1100" b="1" dirty="0"/>
              <a:t>Forces &amp; Energy</a:t>
            </a:r>
          </a:p>
          <a:p>
            <a:r>
              <a:rPr lang="en-US" sz="1100" b="1" dirty="0"/>
              <a:t>I can </a:t>
            </a:r>
            <a:r>
              <a:rPr lang="en-US" sz="1100" dirty="0" err="1"/>
              <a:t>recognise</a:t>
            </a:r>
            <a:r>
              <a:rPr lang="en-US" sz="1100" dirty="0"/>
              <a:t> patterns from my observations and investigations and can communicate my findings.</a:t>
            </a:r>
          </a:p>
          <a:p>
            <a:r>
              <a:rPr lang="en-US" sz="1100" b="1" dirty="0"/>
              <a:t>I can </a:t>
            </a:r>
            <a:r>
              <a:rPr lang="en-US" sz="1100" dirty="0"/>
              <a:t>use my </a:t>
            </a:r>
            <a:r>
              <a:rPr lang="en-US" sz="1100" i="1" dirty="0"/>
              <a:t>knowledge</a:t>
            </a:r>
            <a:r>
              <a:rPr lang="en-US" sz="1100" dirty="0"/>
              <a:t> and understanding to predict effects as part of my scientific exploration.</a:t>
            </a:r>
          </a:p>
          <a:p>
            <a:r>
              <a:rPr lang="en-US" sz="1100" b="1" dirty="0"/>
              <a:t>I can </a:t>
            </a:r>
            <a:r>
              <a:rPr lang="en-US" sz="1100" dirty="0"/>
              <a:t>explore and communicate the basic properties of light, sound, electricity and magnetism.</a:t>
            </a:r>
          </a:p>
          <a:p>
            <a:r>
              <a:rPr lang="en-US" sz="1100" b="1" dirty="0">
                <a:solidFill>
                  <a:srgbClr val="C00000"/>
                </a:solidFill>
              </a:rPr>
              <a:t>Can you </a:t>
            </a:r>
            <a:r>
              <a:rPr lang="en-US" sz="1100" dirty="0">
                <a:solidFill>
                  <a:srgbClr val="C00000"/>
                </a:solidFill>
              </a:rPr>
              <a:t>explain that energy can be transferred from one place to another and how this can be used to provide the energy we need in our modern lives.</a:t>
            </a:r>
          </a:p>
        </p:txBody>
      </p:sp>
      <p:sp>
        <p:nvSpPr>
          <p:cNvPr id="86" name="TextBox 85">
            <a:extLst>
              <a:ext uri="{FF2B5EF4-FFF2-40B4-BE49-F238E27FC236}">
                <a16:creationId xmlns:a16="http://schemas.microsoft.com/office/drawing/2014/main" id="{1C7E8C43-29AB-4775-BC02-83635F5938B8}"/>
              </a:ext>
            </a:extLst>
          </p:cNvPr>
          <p:cNvSpPr txBox="1"/>
          <p:nvPr/>
        </p:nvSpPr>
        <p:spPr>
          <a:xfrm>
            <a:off x="6146277" y="217049"/>
            <a:ext cx="5975874" cy="646331"/>
          </a:xfrm>
          <a:prstGeom prst="rect">
            <a:avLst/>
          </a:prstGeom>
          <a:solidFill>
            <a:schemeClr val="bg1">
              <a:lumMod val="85000"/>
            </a:schemeClr>
          </a:solidFill>
        </p:spPr>
        <p:txBody>
          <a:bodyPr wrap="square" rtlCol="0">
            <a:spAutoFit/>
          </a:bodyPr>
          <a:lstStyle/>
          <a:p>
            <a:r>
              <a:rPr lang="en-US" b="1" dirty="0"/>
              <a:t>Design and Technology</a:t>
            </a:r>
            <a:r>
              <a:rPr lang="en-US" dirty="0"/>
              <a:t> Year 8 USB Light Project </a:t>
            </a:r>
          </a:p>
          <a:p>
            <a:r>
              <a:rPr lang="en-US" b="1" dirty="0"/>
              <a:t>Formative</a:t>
            </a:r>
            <a:r>
              <a:rPr lang="en-US" dirty="0"/>
              <a:t> </a:t>
            </a:r>
            <a:r>
              <a:rPr lang="en-US" b="1" dirty="0"/>
              <a:t>report</a:t>
            </a:r>
            <a:endParaRPr lang="en-GB" b="1" dirty="0"/>
          </a:p>
        </p:txBody>
      </p:sp>
      <p:graphicFrame>
        <p:nvGraphicFramePr>
          <p:cNvPr id="95" name="Table 94">
            <a:extLst>
              <a:ext uri="{FF2B5EF4-FFF2-40B4-BE49-F238E27FC236}">
                <a16:creationId xmlns:a16="http://schemas.microsoft.com/office/drawing/2014/main" id="{3ED6F66A-78AF-4171-A9E9-CCDD56D19C71}"/>
              </a:ext>
            </a:extLst>
          </p:cNvPr>
          <p:cNvGraphicFramePr>
            <a:graphicFrameLocks noGrp="1"/>
          </p:cNvGraphicFramePr>
          <p:nvPr/>
        </p:nvGraphicFramePr>
        <p:xfrm>
          <a:off x="5975874" y="946213"/>
          <a:ext cx="6146277" cy="2804160"/>
        </p:xfrm>
        <a:graphic>
          <a:graphicData uri="http://schemas.openxmlformats.org/drawingml/2006/table">
            <a:tbl>
              <a:tblPr/>
              <a:tblGrid>
                <a:gridCol w="6146277">
                  <a:extLst>
                    <a:ext uri="{9D8B030D-6E8A-4147-A177-3AD203B41FA5}">
                      <a16:colId xmlns:a16="http://schemas.microsoft.com/office/drawing/2014/main" val="880436585"/>
                    </a:ext>
                  </a:extLst>
                </a:gridCol>
              </a:tblGrid>
              <a:tr h="0">
                <a:tc>
                  <a:txBody>
                    <a:bodyPr/>
                    <a:lstStyle/>
                    <a:p>
                      <a:r>
                        <a:rPr lang="en-US" sz="1100" b="1" dirty="0"/>
                        <a:t>Design, thinking &amp; Engineering</a:t>
                      </a:r>
                    </a:p>
                    <a:p>
                      <a:r>
                        <a:rPr lang="en-US" sz="1100" b="1" dirty="0"/>
                        <a:t>I can </a:t>
                      </a:r>
                      <a:r>
                        <a:rPr lang="en-US" sz="1100" dirty="0"/>
                        <a:t>draw inspiration to design from historical, cultural and other sources.</a:t>
                      </a:r>
                    </a:p>
                    <a:p>
                      <a:r>
                        <a:rPr lang="en-US" sz="1100" b="1" dirty="0"/>
                        <a:t>I can </a:t>
                      </a:r>
                      <a:r>
                        <a:rPr lang="en-US" sz="1100" dirty="0"/>
                        <a:t>creatively respond to the needs and wants of the user, based on the context and on the information collected.</a:t>
                      </a:r>
                    </a:p>
                  </a:txBody>
                  <a:tcPr anchor="ctr">
                    <a:lnL>
                      <a:noFill/>
                    </a:lnL>
                    <a:lnR>
                      <a:noFill/>
                    </a:lnR>
                    <a:lnT>
                      <a:noFill/>
                    </a:lnT>
                    <a:lnB>
                      <a:noFill/>
                    </a:lnB>
                  </a:tcPr>
                </a:tc>
                <a:extLst>
                  <a:ext uri="{0D108BD9-81ED-4DB2-BD59-A6C34878D82A}">
                    <a16:rowId xmlns:a16="http://schemas.microsoft.com/office/drawing/2014/main" val="2945510432"/>
                  </a:ext>
                </a:extLst>
              </a:tr>
              <a:tr h="0">
                <a:tc>
                  <a:txBody>
                    <a:bodyPr/>
                    <a:lstStyle/>
                    <a:p>
                      <a:r>
                        <a:rPr lang="en-US" sz="1100" b="1" dirty="0"/>
                        <a:t>I can </a:t>
                      </a:r>
                      <a:r>
                        <a:rPr lang="en-US" sz="1100" dirty="0"/>
                        <a:t>use </a:t>
                      </a:r>
                      <a:r>
                        <a:rPr lang="en-US" sz="1100" i="1" dirty="0"/>
                        <a:t>design thinking </a:t>
                      </a:r>
                      <a:r>
                        <a:rPr lang="en-US" sz="1100" dirty="0"/>
                        <a:t>to test and refine my design decisions without fear of failure.</a:t>
                      </a:r>
                    </a:p>
                    <a:p>
                      <a:r>
                        <a:rPr lang="en-US" sz="1100" b="1" dirty="0"/>
                        <a:t>I can </a:t>
                      </a:r>
                      <a:r>
                        <a:rPr lang="en-US" sz="1100" dirty="0"/>
                        <a:t>consider how my design proposals will solve problems and how this may affect the environment.</a:t>
                      </a:r>
                    </a:p>
                  </a:txBody>
                  <a:tcPr anchor="ctr">
                    <a:lnL>
                      <a:noFill/>
                    </a:lnL>
                    <a:lnR>
                      <a:noFill/>
                    </a:lnR>
                    <a:lnT>
                      <a:noFill/>
                    </a:lnT>
                    <a:lnB>
                      <a:noFill/>
                    </a:lnB>
                  </a:tcPr>
                </a:tc>
                <a:extLst>
                  <a:ext uri="{0D108BD9-81ED-4DB2-BD59-A6C34878D82A}">
                    <a16:rowId xmlns:a16="http://schemas.microsoft.com/office/drawing/2014/main" val="180989946"/>
                  </a:ext>
                </a:extLst>
              </a:tr>
              <a:tr h="166113">
                <a:tc>
                  <a:txBody>
                    <a:bodyPr/>
                    <a:lstStyle/>
                    <a:p>
                      <a:r>
                        <a:rPr lang="en-US" sz="1100" b="1" dirty="0"/>
                        <a:t>I can </a:t>
                      </a:r>
                      <a:r>
                        <a:rPr lang="en-US" sz="1100" dirty="0"/>
                        <a:t>use design communication methods to develop and present ideas, and respond to feedback.</a:t>
                      </a:r>
                    </a:p>
                  </a:txBody>
                  <a:tcPr anchor="ctr">
                    <a:lnL>
                      <a:noFill/>
                    </a:lnL>
                    <a:lnR>
                      <a:noFill/>
                    </a:lnR>
                    <a:lnT>
                      <a:noFill/>
                    </a:lnT>
                    <a:lnB>
                      <a:noFill/>
                    </a:lnB>
                  </a:tcPr>
                </a:tc>
                <a:extLst>
                  <a:ext uri="{0D108BD9-81ED-4DB2-BD59-A6C34878D82A}">
                    <a16:rowId xmlns:a16="http://schemas.microsoft.com/office/drawing/2014/main" val="1957698853"/>
                  </a:ext>
                </a:extLst>
              </a:tr>
              <a:tr h="0">
                <a:tc>
                  <a:txBody>
                    <a:bodyPr/>
                    <a:lstStyle/>
                    <a:p>
                      <a:r>
                        <a:rPr lang="en-US" sz="1100" b="1" dirty="0"/>
                        <a:t>I can </a:t>
                      </a:r>
                      <a:r>
                        <a:rPr lang="en-US" sz="1100" dirty="0"/>
                        <a:t>combine component parts, materials and processes to achieve functionality and improve the effectiveness of my outcomes.</a:t>
                      </a:r>
                    </a:p>
                  </a:txBody>
                  <a:tcPr anchor="ctr">
                    <a:lnL>
                      <a:noFill/>
                    </a:lnL>
                    <a:lnR>
                      <a:noFill/>
                    </a:lnR>
                    <a:lnT>
                      <a:noFill/>
                    </a:lnT>
                    <a:lnB>
                      <a:noFill/>
                    </a:lnB>
                  </a:tcPr>
                </a:tc>
                <a:extLst>
                  <a:ext uri="{0D108BD9-81ED-4DB2-BD59-A6C34878D82A}">
                    <a16:rowId xmlns:a16="http://schemas.microsoft.com/office/drawing/2014/main" val="909702540"/>
                  </a:ext>
                </a:extLst>
              </a:tr>
              <a:tr h="0">
                <a:tc>
                  <a:txBody>
                    <a:bodyPr/>
                    <a:lstStyle/>
                    <a:p>
                      <a:r>
                        <a:rPr lang="en-US" sz="1100" b="1" dirty="0"/>
                        <a:t>I can </a:t>
                      </a:r>
                      <a:r>
                        <a:rPr lang="en-US" sz="1100" dirty="0"/>
                        <a:t>select and safely use appropriate tools, materials and equipment to construct purposeful outcomes.</a:t>
                      </a:r>
                    </a:p>
                    <a:p>
                      <a:r>
                        <a:rPr lang="en-US" sz="1100" b="1" dirty="0"/>
                        <a:t>I can </a:t>
                      </a:r>
                      <a:r>
                        <a:rPr lang="en-US" sz="1100" dirty="0"/>
                        <a:t>use prototyping as a link between my designing and making.</a:t>
                      </a:r>
                    </a:p>
                    <a:p>
                      <a:r>
                        <a:rPr lang="en-US" sz="1100" b="1" dirty="0"/>
                        <a:t>I can </a:t>
                      </a:r>
                      <a:r>
                        <a:rPr lang="en-US" sz="1100" dirty="0"/>
                        <a:t>take into account the impact my making may have on the environment.</a:t>
                      </a:r>
                    </a:p>
                    <a:p>
                      <a:r>
                        <a:rPr lang="en-US" sz="1100" b="1" dirty="0">
                          <a:solidFill>
                            <a:srgbClr val="C00000"/>
                          </a:solidFill>
                        </a:rPr>
                        <a:t>Can you </a:t>
                      </a:r>
                      <a:r>
                        <a:rPr lang="en-US" sz="1100" dirty="0">
                          <a:solidFill>
                            <a:srgbClr val="C00000"/>
                          </a:solidFill>
                        </a:rPr>
                        <a:t>develop your </a:t>
                      </a:r>
                      <a:r>
                        <a:rPr lang="en-US" sz="1100" i="1" dirty="0">
                          <a:solidFill>
                            <a:srgbClr val="C00000"/>
                          </a:solidFill>
                        </a:rPr>
                        <a:t>knowledge</a:t>
                      </a:r>
                      <a:r>
                        <a:rPr lang="en-US" sz="1100" dirty="0">
                          <a:solidFill>
                            <a:srgbClr val="C00000"/>
                          </a:solidFill>
                        </a:rPr>
                        <a:t> and </a:t>
                      </a:r>
                      <a:r>
                        <a:rPr lang="en-US" sz="1100" i="1" dirty="0">
                          <a:solidFill>
                            <a:srgbClr val="C00000"/>
                          </a:solidFill>
                        </a:rPr>
                        <a:t>skills</a:t>
                      </a:r>
                      <a:r>
                        <a:rPr lang="en-US" sz="1100" dirty="0">
                          <a:solidFill>
                            <a:srgbClr val="C00000"/>
                          </a:solidFill>
                        </a:rPr>
                        <a:t> to support and refine design decisions in order to produce purposeful outcomes.</a:t>
                      </a:r>
                    </a:p>
                  </a:txBody>
                  <a:tcPr anchor="ctr">
                    <a:lnL>
                      <a:noFill/>
                    </a:lnL>
                    <a:lnR>
                      <a:noFill/>
                    </a:lnR>
                    <a:lnT>
                      <a:noFill/>
                    </a:lnT>
                    <a:lnB>
                      <a:noFill/>
                    </a:lnB>
                  </a:tcPr>
                </a:tc>
                <a:extLst>
                  <a:ext uri="{0D108BD9-81ED-4DB2-BD59-A6C34878D82A}">
                    <a16:rowId xmlns:a16="http://schemas.microsoft.com/office/drawing/2014/main" val="4031837348"/>
                  </a:ext>
                </a:extLst>
              </a:tr>
            </a:tbl>
          </a:graphicData>
        </a:graphic>
      </p:graphicFrame>
      <p:pic>
        <p:nvPicPr>
          <p:cNvPr id="102" name="Picture 101">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330" y="-387011"/>
            <a:ext cx="3312234" cy="3044707"/>
          </a:xfrm>
          <a:prstGeom prst="rect">
            <a:avLst/>
          </a:prstGeom>
        </p:spPr>
      </p:pic>
      <p:sp>
        <p:nvSpPr>
          <p:cNvPr id="40" name="Oval 39">
            <a:extLst>
              <a:ext uri="{FF2B5EF4-FFF2-40B4-BE49-F238E27FC236}">
                <a16:creationId xmlns:a16="http://schemas.microsoft.com/office/drawing/2014/main" id="{37C97130-E5F1-46CC-972D-E88DC8225412}"/>
              </a:ext>
            </a:extLst>
          </p:cNvPr>
          <p:cNvSpPr/>
          <p:nvPr/>
        </p:nvSpPr>
        <p:spPr>
          <a:xfrm>
            <a:off x="2959491" y="4600014"/>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8" name="Oval 47">
            <a:extLst>
              <a:ext uri="{FF2B5EF4-FFF2-40B4-BE49-F238E27FC236}">
                <a16:creationId xmlns:a16="http://schemas.microsoft.com/office/drawing/2014/main" id="{CD0EDCF1-F991-4CDA-AC28-B5B7CBEFB744}"/>
              </a:ext>
            </a:extLst>
          </p:cNvPr>
          <p:cNvSpPr/>
          <p:nvPr/>
        </p:nvSpPr>
        <p:spPr>
          <a:xfrm>
            <a:off x="3169480" y="4221023"/>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50" name="Oval 49">
            <a:extLst>
              <a:ext uri="{FF2B5EF4-FFF2-40B4-BE49-F238E27FC236}">
                <a16:creationId xmlns:a16="http://schemas.microsoft.com/office/drawing/2014/main" id="{213D9B2E-8C58-4969-8183-6371D1BFB30D}"/>
              </a:ext>
            </a:extLst>
          </p:cNvPr>
          <p:cNvSpPr/>
          <p:nvPr/>
        </p:nvSpPr>
        <p:spPr>
          <a:xfrm>
            <a:off x="3073160" y="3518281"/>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58" name="Rectangle: Rounded Corners 57">
            <a:extLst>
              <a:ext uri="{FF2B5EF4-FFF2-40B4-BE49-F238E27FC236}">
                <a16:creationId xmlns:a16="http://schemas.microsoft.com/office/drawing/2014/main" id="{6ED86BC2-1233-47BF-AA50-85D2A52FFCEB}"/>
              </a:ext>
            </a:extLst>
          </p:cNvPr>
          <p:cNvSpPr/>
          <p:nvPr/>
        </p:nvSpPr>
        <p:spPr>
          <a:xfrm>
            <a:off x="1025481" y="2568552"/>
            <a:ext cx="3230650" cy="324703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D741E4FF-93A6-4448-9618-3D064DE74D29}"/>
              </a:ext>
            </a:extLst>
          </p:cNvPr>
          <p:cNvSpPr/>
          <p:nvPr/>
        </p:nvSpPr>
        <p:spPr>
          <a:xfrm>
            <a:off x="1124712" y="2698686"/>
            <a:ext cx="3026664" cy="2991187"/>
          </a:xfrm>
          <a:prstGeom prst="ellipse">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24E481F7-31C7-412B-A6AB-9D285D3BDDF5}"/>
              </a:ext>
            </a:extLst>
          </p:cNvPr>
          <p:cNvGrpSpPr/>
          <p:nvPr/>
        </p:nvGrpSpPr>
        <p:grpSpPr>
          <a:xfrm>
            <a:off x="1294358" y="2896096"/>
            <a:ext cx="2687891" cy="2621124"/>
            <a:chOff x="1336787" y="2938820"/>
            <a:chExt cx="2432481" cy="2459553"/>
          </a:xfrm>
        </p:grpSpPr>
        <p:sp>
          <p:nvSpPr>
            <p:cNvPr id="61" name="Oval 60">
              <a:extLst>
                <a:ext uri="{FF2B5EF4-FFF2-40B4-BE49-F238E27FC236}">
                  <a16:creationId xmlns:a16="http://schemas.microsoft.com/office/drawing/2014/main" id="{4B2EFF53-6B63-46F0-BC08-B6429A1F36B2}"/>
                </a:ext>
              </a:extLst>
            </p:cNvPr>
            <p:cNvSpPr/>
            <p:nvPr/>
          </p:nvSpPr>
          <p:spPr>
            <a:xfrm>
              <a:off x="1336787" y="2938820"/>
              <a:ext cx="2432481" cy="2459553"/>
            </a:xfrm>
            <a:prstGeom prst="ellipse">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65" name="Oval 64">
              <a:extLst>
                <a:ext uri="{FF2B5EF4-FFF2-40B4-BE49-F238E27FC236}">
                  <a16:creationId xmlns:a16="http://schemas.microsoft.com/office/drawing/2014/main" id="{A77E8CDF-2014-4899-A3D6-5E1736BAEFE3}"/>
                </a:ext>
              </a:extLst>
            </p:cNvPr>
            <p:cNvSpPr/>
            <p:nvPr/>
          </p:nvSpPr>
          <p:spPr>
            <a:xfrm>
              <a:off x="1526651" y="3130192"/>
              <a:ext cx="2075290" cy="2084344"/>
            </a:xfrm>
            <a:prstGeom prst="ellipse">
              <a:avLst/>
            </a:prstGeom>
            <a:solidFill>
              <a:srgbClr val="FF00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6A7A4793-6903-4D48-914F-02FE11B4091E}"/>
                </a:ext>
              </a:extLst>
            </p:cNvPr>
            <p:cNvSpPr/>
            <p:nvPr/>
          </p:nvSpPr>
          <p:spPr>
            <a:xfrm>
              <a:off x="1740481" y="3329974"/>
              <a:ext cx="1656671" cy="1677243"/>
            </a:xfrm>
            <a:prstGeom prst="ellipse">
              <a:avLst/>
            </a:prstGeom>
            <a:solidFill>
              <a:srgbClr val="FFC0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21316727-CA25-46FF-B4C7-2011BAD0848D}"/>
                </a:ext>
              </a:extLst>
            </p:cNvPr>
            <p:cNvSpPr/>
            <p:nvPr/>
          </p:nvSpPr>
          <p:spPr>
            <a:xfrm>
              <a:off x="1938975" y="3527408"/>
              <a:ext cx="1271517" cy="1295046"/>
            </a:xfrm>
            <a:prstGeom prst="ellipse">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5FE71ECE-8226-4BE3-A0FA-9C5076029627}"/>
                </a:ext>
              </a:extLst>
            </p:cNvPr>
            <p:cNvSpPr/>
            <p:nvPr/>
          </p:nvSpPr>
          <p:spPr>
            <a:xfrm>
              <a:off x="2137666" y="3713412"/>
              <a:ext cx="874134" cy="923816"/>
            </a:xfrm>
            <a:prstGeom prst="ellipse">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Oval 75">
            <a:extLst>
              <a:ext uri="{FF2B5EF4-FFF2-40B4-BE49-F238E27FC236}">
                <a16:creationId xmlns:a16="http://schemas.microsoft.com/office/drawing/2014/main" id="{30727223-A5CC-45A1-BDC3-2772799D6DBD}"/>
              </a:ext>
            </a:extLst>
          </p:cNvPr>
          <p:cNvSpPr/>
          <p:nvPr/>
        </p:nvSpPr>
        <p:spPr>
          <a:xfrm>
            <a:off x="3129410" y="4713296"/>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79" name="Oval 78">
            <a:extLst>
              <a:ext uri="{FF2B5EF4-FFF2-40B4-BE49-F238E27FC236}">
                <a16:creationId xmlns:a16="http://schemas.microsoft.com/office/drawing/2014/main" id="{4EAE9514-1CC6-491C-9522-68CF15C4FA6B}"/>
              </a:ext>
            </a:extLst>
          </p:cNvPr>
          <p:cNvSpPr/>
          <p:nvPr/>
        </p:nvSpPr>
        <p:spPr>
          <a:xfrm>
            <a:off x="3364800" y="4135617"/>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82" name="Straight Connector 81">
            <a:extLst>
              <a:ext uri="{FF2B5EF4-FFF2-40B4-BE49-F238E27FC236}">
                <a16:creationId xmlns:a16="http://schemas.microsoft.com/office/drawing/2014/main" id="{9E4FED2D-9612-4F25-846D-0B92B32A9C4B}"/>
              </a:ext>
            </a:extLst>
          </p:cNvPr>
          <p:cNvCxnSpPr>
            <a:cxnSpLocks/>
            <a:stCxn id="59" idx="1"/>
            <a:endCxn id="74" idx="1"/>
          </p:cNvCxnSpPr>
          <p:nvPr/>
        </p:nvCxnSpPr>
        <p:spPr>
          <a:xfrm>
            <a:off x="1567957" y="3136735"/>
            <a:ext cx="752827" cy="7290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7A765C6-4375-4A0F-9641-D3433D70BD3E}"/>
              </a:ext>
            </a:extLst>
          </p:cNvPr>
          <p:cNvCxnSpPr>
            <a:cxnSpLocks/>
            <a:stCxn id="92" idx="7"/>
          </p:cNvCxnSpPr>
          <p:nvPr/>
        </p:nvCxnSpPr>
        <p:spPr>
          <a:xfrm flipV="1">
            <a:off x="3399409" y="2326244"/>
            <a:ext cx="2576465" cy="1115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6C4C71E-A947-474E-A833-61C563486457}"/>
              </a:ext>
            </a:extLst>
          </p:cNvPr>
          <p:cNvCxnSpPr>
            <a:cxnSpLocks/>
            <a:stCxn id="79" idx="6"/>
          </p:cNvCxnSpPr>
          <p:nvPr/>
        </p:nvCxnSpPr>
        <p:spPr>
          <a:xfrm>
            <a:off x="3501229" y="4200617"/>
            <a:ext cx="2395028" cy="250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C42A072-8723-4F7D-8CC5-6C1E0EDB7B28}"/>
              </a:ext>
            </a:extLst>
          </p:cNvPr>
          <p:cNvCxnSpPr>
            <a:cxnSpLocks/>
          </p:cNvCxnSpPr>
          <p:nvPr/>
        </p:nvCxnSpPr>
        <p:spPr>
          <a:xfrm>
            <a:off x="3259714" y="4785372"/>
            <a:ext cx="2556798" cy="1086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BA1E5F2-A8CD-4587-BFCD-2F51082416AF}"/>
              </a:ext>
            </a:extLst>
          </p:cNvPr>
          <p:cNvCxnSpPr>
            <a:cxnSpLocks/>
          </p:cNvCxnSpPr>
          <p:nvPr/>
        </p:nvCxnSpPr>
        <p:spPr>
          <a:xfrm>
            <a:off x="1123569" y="4212309"/>
            <a:ext cx="1054617" cy="19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C03A660-BCA1-4023-8560-48D25D90B395}"/>
              </a:ext>
            </a:extLst>
          </p:cNvPr>
          <p:cNvCxnSpPr>
            <a:cxnSpLocks/>
          </p:cNvCxnSpPr>
          <p:nvPr/>
        </p:nvCxnSpPr>
        <p:spPr>
          <a:xfrm>
            <a:off x="3141374" y="4231853"/>
            <a:ext cx="1054617" cy="19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76DEED-F4E7-4AB3-89A5-E10DD412FECA}"/>
              </a:ext>
            </a:extLst>
          </p:cNvPr>
          <p:cNvCxnSpPr>
            <a:cxnSpLocks/>
          </p:cNvCxnSpPr>
          <p:nvPr/>
        </p:nvCxnSpPr>
        <p:spPr>
          <a:xfrm>
            <a:off x="2992904" y="4560633"/>
            <a:ext cx="752827" cy="7290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5F04784-8667-49AA-BD28-403E667E98DE}"/>
              </a:ext>
            </a:extLst>
          </p:cNvPr>
          <p:cNvCxnSpPr>
            <a:cxnSpLocks/>
            <a:stCxn id="59" idx="3"/>
            <a:endCxn id="74" idx="3"/>
          </p:cNvCxnSpPr>
          <p:nvPr/>
        </p:nvCxnSpPr>
        <p:spPr>
          <a:xfrm flipV="1">
            <a:off x="1567957" y="4561898"/>
            <a:ext cx="752827" cy="6899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CDDA0E8-1FB2-4120-B583-4607585CCCF0}"/>
              </a:ext>
            </a:extLst>
          </p:cNvPr>
          <p:cNvCxnSpPr>
            <a:cxnSpLocks/>
          </p:cNvCxnSpPr>
          <p:nvPr/>
        </p:nvCxnSpPr>
        <p:spPr>
          <a:xfrm flipV="1">
            <a:off x="2976425" y="3159320"/>
            <a:ext cx="752827" cy="6899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C6908D2A-A93A-4556-9379-DC27913E4176}"/>
              </a:ext>
            </a:extLst>
          </p:cNvPr>
          <p:cNvSpPr/>
          <p:nvPr/>
        </p:nvSpPr>
        <p:spPr>
          <a:xfrm>
            <a:off x="3282960" y="3422780"/>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Tree>
    <p:extLst>
      <p:ext uri="{BB962C8B-B14F-4D97-AF65-F5344CB8AC3E}">
        <p14:creationId xmlns:p14="http://schemas.microsoft.com/office/powerpoint/2010/main" val="578912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063218"/>
            <a:ext cx="5596294" cy="586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t>What a report could look like</a:t>
            </a:r>
            <a:endParaRPr lang="en-GB" sz="2000" b="1" dirty="0"/>
          </a:p>
        </p:txBody>
      </p:sp>
      <p:sp>
        <p:nvSpPr>
          <p:cNvPr id="28" name="Rectangle 27">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41A1F74-8DDF-4135-BC80-467D362BD2FC}"/>
              </a:ext>
            </a:extLst>
          </p:cNvPr>
          <p:cNvSpPr txBox="1"/>
          <p:nvPr/>
        </p:nvSpPr>
        <p:spPr>
          <a:xfrm>
            <a:off x="3071790" y="238606"/>
            <a:ext cx="4430598" cy="461665"/>
          </a:xfrm>
          <a:prstGeom prst="rect">
            <a:avLst/>
          </a:prstGeom>
          <a:noFill/>
        </p:spPr>
        <p:txBody>
          <a:bodyPr wrap="square" rtlCol="0">
            <a:spAutoFit/>
          </a:bodyPr>
          <a:lstStyle/>
          <a:p>
            <a:r>
              <a:rPr lang="en-US" sz="2400" b="1" dirty="0">
                <a:solidFill>
                  <a:schemeClr val="bg1"/>
                </a:solidFill>
              </a:rPr>
              <a:t>Expressive Arts</a:t>
            </a:r>
            <a:endParaRPr lang="en-GB" sz="2400" b="1" dirty="0">
              <a:solidFill>
                <a:schemeClr val="bg1"/>
              </a:solidFill>
            </a:endParaRPr>
          </a:p>
        </p:txBody>
      </p:sp>
      <p:sp>
        <p:nvSpPr>
          <p:cNvPr id="57" name="TextBox 56">
            <a:extLst>
              <a:ext uri="{FF2B5EF4-FFF2-40B4-BE49-F238E27FC236}">
                <a16:creationId xmlns:a16="http://schemas.microsoft.com/office/drawing/2014/main" id="{5CAE1EE0-1D49-4BF3-89C5-F079EFC245E5}"/>
              </a:ext>
            </a:extLst>
          </p:cNvPr>
          <p:cNvSpPr txBox="1"/>
          <p:nvPr/>
        </p:nvSpPr>
        <p:spPr>
          <a:xfrm>
            <a:off x="4098698" y="5331074"/>
            <a:ext cx="1485900" cy="461665"/>
          </a:xfrm>
          <a:prstGeom prst="rect">
            <a:avLst/>
          </a:prstGeom>
          <a:noFill/>
        </p:spPr>
        <p:txBody>
          <a:bodyPr wrap="square" rtlCol="0">
            <a:spAutoFit/>
          </a:bodyPr>
          <a:lstStyle/>
          <a:p>
            <a:pPr algn="ctr"/>
            <a:r>
              <a:rPr lang="en-US" sz="1200" dirty="0"/>
              <a:t>Responding and Reflecting</a:t>
            </a:r>
            <a:endParaRPr lang="en-GB" sz="1200" dirty="0"/>
          </a:p>
        </p:txBody>
      </p:sp>
      <p:sp>
        <p:nvSpPr>
          <p:cNvPr id="66" name="TextBox 65">
            <a:extLst>
              <a:ext uri="{FF2B5EF4-FFF2-40B4-BE49-F238E27FC236}">
                <a16:creationId xmlns:a16="http://schemas.microsoft.com/office/drawing/2014/main" id="{35BAC06E-217B-4DC0-AF86-7F81F362E7CD}"/>
              </a:ext>
            </a:extLst>
          </p:cNvPr>
          <p:cNvSpPr txBox="1"/>
          <p:nvPr/>
        </p:nvSpPr>
        <p:spPr>
          <a:xfrm>
            <a:off x="1959776" y="1931399"/>
            <a:ext cx="1485900" cy="646331"/>
          </a:xfrm>
          <a:prstGeom prst="rect">
            <a:avLst/>
          </a:prstGeom>
          <a:noFill/>
        </p:spPr>
        <p:txBody>
          <a:bodyPr wrap="square" rtlCol="0">
            <a:spAutoFit/>
          </a:bodyPr>
          <a:lstStyle/>
          <a:p>
            <a:pPr algn="ctr"/>
            <a:r>
              <a:rPr lang="en-US" sz="1200" dirty="0"/>
              <a:t>Exploring &amp; Developing Skills/Knowledge</a:t>
            </a:r>
            <a:endParaRPr lang="en-GB" sz="1200" dirty="0"/>
          </a:p>
        </p:txBody>
      </p:sp>
      <p:sp>
        <p:nvSpPr>
          <p:cNvPr id="72" name="Rectangle 71">
            <a:extLst>
              <a:ext uri="{FF2B5EF4-FFF2-40B4-BE49-F238E27FC236}">
                <a16:creationId xmlns:a16="http://schemas.microsoft.com/office/drawing/2014/main" id="{B298814E-3E64-4820-9D7F-6FB996BDD9DF}"/>
              </a:ext>
            </a:extLst>
          </p:cNvPr>
          <p:cNvSpPr/>
          <p:nvPr/>
        </p:nvSpPr>
        <p:spPr>
          <a:xfrm>
            <a:off x="6021537" y="3500821"/>
            <a:ext cx="6096000" cy="1615827"/>
          </a:xfrm>
          <a:prstGeom prst="rect">
            <a:avLst/>
          </a:prstGeom>
        </p:spPr>
        <p:txBody>
          <a:bodyPr>
            <a:spAutoFit/>
          </a:bodyPr>
          <a:lstStyle/>
          <a:p>
            <a:r>
              <a:rPr lang="en-US" sz="1100" b="1" dirty="0"/>
              <a:t>Responding and Reflecting</a:t>
            </a:r>
            <a:endParaRPr lang="en-GB" sz="1100" b="1" dirty="0"/>
          </a:p>
          <a:p>
            <a:r>
              <a:rPr lang="en-US" sz="1100" dirty="0"/>
              <a:t>I can give and consider constructive feedback about my own </a:t>
            </a:r>
            <a:r>
              <a:rPr lang="en-US" sz="1100" i="1" dirty="0"/>
              <a:t>creative work</a:t>
            </a:r>
            <a:r>
              <a:rPr lang="en-US" sz="1100" dirty="0"/>
              <a:t> and that of others, reflecting on it and making improvements where necessary.</a:t>
            </a:r>
          </a:p>
          <a:p>
            <a:r>
              <a:rPr lang="en-US" sz="1100" dirty="0"/>
              <a:t>I can apply knowledge and understanding of context, and make connections between my own creative work and creative work by other people and from other places and times.</a:t>
            </a:r>
          </a:p>
          <a:p>
            <a:r>
              <a:rPr lang="en-US" sz="1100" dirty="0"/>
              <a:t>I can reflect upon how artists have achieved effects or communicated moods, emotions and ideas in their work.</a:t>
            </a:r>
            <a:endParaRPr lang="en-US" sz="1100" b="1" dirty="0">
              <a:solidFill>
                <a:srgbClr val="C00000"/>
              </a:solidFill>
            </a:endParaRPr>
          </a:p>
          <a:p>
            <a:r>
              <a:rPr lang="en-US" sz="1100" b="1" dirty="0">
                <a:solidFill>
                  <a:srgbClr val="C00000"/>
                </a:solidFill>
              </a:rPr>
              <a:t>Can you</a:t>
            </a:r>
            <a:r>
              <a:rPr lang="en-US" sz="1100" dirty="0"/>
              <a:t> </a:t>
            </a:r>
            <a:r>
              <a:rPr lang="en-US" sz="1100" dirty="0">
                <a:solidFill>
                  <a:srgbClr val="C00000"/>
                </a:solidFill>
              </a:rPr>
              <a:t>reflect upon how artists have achieved effects or communicated moods, emotions and ideas in their work.</a:t>
            </a:r>
          </a:p>
        </p:txBody>
      </p:sp>
      <p:sp>
        <p:nvSpPr>
          <p:cNvPr id="78" name="Rectangle 77">
            <a:extLst>
              <a:ext uri="{FF2B5EF4-FFF2-40B4-BE49-F238E27FC236}">
                <a16:creationId xmlns:a16="http://schemas.microsoft.com/office/drawing/2014/main" id="{8D880051-48A3-4AA4-B0C4-72D1F0F23612}"/>
              </a:ext>
            </a:extLst>
          </p:cNvPr>
          <p:cNvSpPr/>
          <p:nvPr/>
        </p:nvSpPr>
        <p:spPr>
          <a:xfrm>
            <a:off x="6061501" y="5176947"/>
            <a:ext cx="6096000" cy="1277273"/>
          </a:xfrm>
          <a:prstGeom prst="rect">
            <a:avLst/>
          </a:prstGeom>
        </p:spPr>
        <p:txBody>
          <a:bodyPr>
            <a:spAutoFit/>
          </a:bodyPr>
          <a:lstStyle/>
          <a:p>
            <a:r>
              <a:rPr lang="en-US" sz="1100" b="1" dirty="0"/>
              <a:t>Creativity</a:t>
            </a:r>
          </a:p>
          <a:p>
            <a:r>
              <a:rPr lang="en-US" sz="1100" dirty="0"/>
              <a:t>I can communicate ideas, feelings and memories for an audience and for purposes and outcomes in my creative work</a:t>
            </a:r>
          </a:p>
          <a:p>
            <a:r>
              <a:rPr lang="en-US" sz="1100" dirty="0"/>
              <a:t>I can create my own designs and work collaboratively with others to develop creative ideas.</a:t>
            </a:r>
          </a:p>
          <a:p>
            <a:r>
              <a:rPr lang="en-US" sz="1100" dirty="0"/>
              <a:t>I am beginning to demonstrate resilience and flexibility in approaching creative challenges.</a:t>
            </a:r>
          </a:p>
          <a:p>
            <a:r>
              <a:rPr lang="en-US" sz="1100" dirty="0"/>
              <a:t>I can use creative materials safely and with some control under supervision.</a:t>
            </a:r>
          </a:p>
          <a:p>
            <a:r>
              <a:rPr lang="en-US" sz="1100" b="1" dirty="0">
                <a:solidFill>
                  <a:srgbClr val="C00000"/>
                </a:solidFill>
              </a:rPr>
              <a:t>Can you</a:t>
            </a:r>
            <a:r>
              <a:rPr lang="en-US" sz="1100" dirty="0">
                <a:solidFill>
                  <a:srgbClr val="C00000"/>
                </a:solidFill>
              </a:rPr>
              <a:t> identify and respond creatively to challenges with resilience and flexibility.</a:t>
            </a:r>
          </a:p>
        </p:txBody>
      </p:sp>
      <p:sp>
        <p:nvSpPr>
          <p:cNvPr id="86" name="TextBox 85">
            <a:extLst>
              <a:ext uri="{FF2B5EF4-FFF2-40B4-BE49-F238E27FC236}">
                <a16:creationId xmlns:a16="http://schemas.microsoft.com/office/drawing/2014/main" id="{1C7E8C43-29AB-4775-BC02-83635F5938B8}"/>
              </a:ext>
            </a:extLst>
          </p:cNvPr>
          <p:cNvSpPr txBox="1"/>
          <p:nvPr/>
        </p:nvSpPr>
        <p:spPr>
          <a:xfrm>
            <a:off x="6021537" y="217049"/>
            <a:ext cx="6100614" cy="646331"/>
          </a:xfrm>
          <a:prstGeom prst="rect">
            <a:avLst/>
          </a:prstGeom>
          <a:solidFill>
            <a:schemeClr val="bg1">
              <a:lumMod val="85000"/>
            </a:schemeClr>
          </a:solidFill>
        </p:spPr>
        <p:txBody>
          <a:bodyPr wrap="square" rtlCol="0">
            <a:spAutoFit/>
          </a:bodyPr>
          <a:lstStyle/>
          <a:p>
            <a:r>
              <a:rPr lang="en-US" b="1" dirty="0"/>
              <a:t>Art &amp; Design  </a:t>
            </a:r>
            <a:r>
              <a:rPr lang="en-US" dirty="0"/>
              <a:t>Year 8 Natural project</a:t>
            </a:r>
          </a:p>
          <a:p>
            <a:r>
              <a:rPr lang="en-US" b="1" dirty="0"/>
              <a:t>Formative report</a:t>
            </a:r>
            <a:endParaRPr lang="en-GB" b="1" dirty="0"/>
          </a:p>
        </p:txBody>
      </p:sp>
      <p:graphicFrame>
        <p:nvGraphicFramePr>
          <p:cNvPr id="95" name="Table 94">
            <a:extLst>
              <a:ext uri="{FF2B5EF4-FFF2-40B4-BE49-F238E27FC236}">
                <a16:creationId xmlns:a16="http://schemas.microsoft.com/office/drawing/2014/main" id="{3ED6F66A-78AF-4171-A9E9-CCDD56D19C71}"/>
              </a:ext>
            </a:extLst>
          </p:cNvPr>
          <p:cNvGraphicFramePr>
            <a:graphicFrameLocks noGrp="1"/>
          </p:cNvGraphicFramePr>
          <p:nvPr>
            <p:extLst/>
          </p:nvPr>
        </p:nvGraphicFramePr>
        <p:xfrm>
          <a:off x="6011224" y="1097177"/>
          <a:ext cx="6146277" cy="2865120"/>
        </p:xfrm>
        <a:graphic>
          <a:graphicData uri="http://schemas.openxmlformats.org/drawingml/2006/table">
            <a:tbl>
              <a:tblPr/>
              <a:tblGrid>
                <a:gridCol w="6146277">
                  <a:extLst>
                    <a:ext uri="{9D8B030D-6E8A-4147-A177-3AD203B41FA5}">
                      <a16:colId xmlns:a16="http://schemas.microsoft.com/office/drawing/2014/main" val="880436585"/>
                    </a:ext>
                  </a:extLst>
                </a:gridCol>
              </a:tblGrid>
              <a:tr h="0">
                <a:tc>
                  <a:txBody>
                    <a:bodyPr/>
                    <a:lstStyle/>
                    <a:p>
                      <a:r>
                        <a:rPr lang="en-US" sz="1100" b="1" dirty="0"/>
                        <a:t>Exploring &amp; Developing Skills/Knowledge</a:t>
                      </a:r>
                    </a:p>
                    <a:p>
                      <a:r>
                        <a:rPr lang="en-US" sz="1100" b="1" dirty="0"/>
                        <a:t>I can </a:t>
                      </a:r>
                      <a:r>
                        <a:rPr lang="en-US" sz="1100" dirty="0"/>
                        <a:t>explore and experiment independently and demonstrate technical control with a range of creative materials, processes, resources, </a:t>
                      </a:r>
                      <a:r>
                        <a:rPr lang="en-US" sz="1100" i="1" dirty="0"/>
                        <a:t>tools and technologies</a:t>
                      </a:r>
                      <a:r>
                        <a:rPr lang="en-US" sz="1100" dirty="0"/>
                        <a:t> showing innovation and resilience.</a:t>
                      </a:r>
                    </a:p>
                    <a:p>
                      <a:r>
                        <a:rPr lang="en-US" sz="1100" b="1" dirty="0"/>
                        <a:t>I can </a:t>
                      </a:r>
                      <a:r>
                        <a:rPr lang="en-US" sz="1100" dirty="0"/>
                        <a:t>explore the effects that a range of creative </a:t>
                      </a:r>
                      <a:r>
                        <a:rPr lang="en-US" sz="1100" i="1" dirty="0"/>
                        <a:t>techniques</a:t>
                      </a:r>
                      <a:r>
                        <a:rPr lang="en-US" sz="1100" dirty="0"/>
                        <a:t>, materials, processes, resources, tools and technologies have on my own and others’ </a:t>
                      </a:r>
                      <a:r>
                        <a:rPr lang="en-US" sz="1100" i="1" dirty="0"/>
                        <a:t>creative work</a:t>
                      </a:r>
                      <a:r>
                        <a:rPr lang="en-US" sz="1100" dirty="0"/>
                        <a:t>.</a:t>
                      </a:r>
                    </a:p>
                    <a:p>
                      <a:r>
                        <a:rPr lang="en-US" sz="1100" b="1" dirty="0"/>
                        <a:t>I can </a:t>
                      </a:r>
                      <a:r>
                        <a:rPr lang="en-US" sz="1100" dirty="0"/>
                        <a:t>explore how creative work can </a:t>
                      </a:r>
                      <a:r>
                        <a:rPr lang="en-US" sz="1100" i="1" dirty="0"/>
                        <a:t>represent</a:t>
                      </a:r>
                      <a:r>
                        <a:rPr lang="en-US" sz="1100" dirty="0"/>
                        <a:t>, document, share and celebrate personal, social and cultural identities.</a:t>
                      </a:r>
                    </a:p>
                    <a:p>
                      <a:r>
                        <a:rPr lang="en-US" sz="1100" b="1" dirty="0"/>
                        <a:t>I can </a:t>
                      </a:r>
                      <a:r>
                        <a:rPr lang="en-US" sz="1100" dirty="0"/>
                        <a:t>explore and describe how artists and </a:t>
                      </a:r>
                      <a:r>
                        <a:rPr lang="en-US" sz="1100" i="1" dirty="0"/>
                        <a:t>creative work</a:t>
                      </a:r>
                      <a:r>
                        <a:rPr lang="en-US" sz="1100" dirty="0"/>
                        <a:t> communicate mood, feelings and ideas and the impact they have on an audience.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C00000"/>
                          </a:solidFill>
                        </a:rPr>
                        <a:t>Can you </a:t>
                      </a:r>
                      <a:r>
                        <a:rPr lang="en-US" sz="1100" dirty="0">
                          <a:solidFill>
                            <a:srgbClr val="C00000"/>
                          </a:solidFill>
                        </a:rPr>
                        <a:t>explore and experiment with your own and others’ creative ideas, demonstrating increasingly complex technical control, innovation, independent thinking and originality to develop your work with confidence, being able to explain your reasons behind choices made and evaluate their effectiveness on your creative work.</a:t>
                      </a:r>
                    </a:p>
                    <a:p>
                      <a:endParaRPr lang="en-US" sz="1100" dirty="0"/>
                    </a:p>
                    <a:p>
                      <a:endParaRPr lang="en-US" sz="1100" b="1" dirty="0"/>
                    </a:p>
                  </a:txBody>
                  <a:tcPr anchor="ctr">
                    <a:lnL>
                      <a:noFill/>
                    </a:lnL>
                    <a:lnR>
                      <a:noFill/>
                    </a:lnR>
                    <a:lnT>
                      <a:noFill/>
                    </a:lnT>
                    <a:lnB>
                      <a:noFill/>
                    </a:lnB>
                  </a:tcPr>
                </a:tc>
                <a:extLst>
                  <a:ext uri="{0D108BD9-81ED-4DB2-BD59-A6C34878D82A}">
                    <a16:rowId xmlns:a16="http://schemas.microsoft.com/office/drawing/2014/main" val="2945510432"/>
                  </a:ext>
                </a:extLst>
              </a:tr>
              <a:tr h="0">
                <a:tc>
                  <a:txBody>
                    <a:bodyPr/>
                    <a:lstStyle/>
                    <a:p>
                      <a:endParaRPr lang="en-US" sz="1100" dirty="0"/>
                    </a:p>
                  </a:txBody>
                  <a:tcPr anchor="ctr">
                    <a:lnL>
                      <a:noFill/>
                    </a:lnL>
                    <a:lnR>
                      <a:noFill/>
                    </a:lnR>
                    <a:lnT>
                      <a:noFill/>
                    </a:lnT>
                    <a:lnB>
                      <a:noFill/>
                    </a:lnB>
                  </a:tcPr>
                </a:tc>
                <a:extLst>
                  <a:ext uri="{0D108BD9-81ED-4DB2-BD59-A6C34878D82A}">
                    <a16:rowId xmlns:a16="http://schemas.microsoft.com/office/drawing/2014/main" val="4031837348"/>
                  </a:ext>
                </a:extLst>
              </a:tr>
            </a:tbl>
          </a:graphicData>
        </a:graphic>
      </p:graphicFrame>
      <p:pic>
        <p:nvPicPr>
          <p:cNvPr id="102" name="Picture 101">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cxnSp>
        <p:nvCxnSpPr>
          <p:cNvPr id="41" name="Straight Arrow Connector 40">
            <a:extLst>
              <a:ext uri="{FF2B5EF4-FFF2-40B4-BE49-F238E27FC236}">
                <a16:creationId xmlns:a16="http://schemas.microsoft.com/office/drawing/2014/main" id="{9363FD15-44D2-45C7-B60F-1F3369516780}"/>
              </a:ext>
            </a:extLst>
          </p:cNvPr>
          <p:cNvCxnSpPr>
            <a:cxnSpLocks/>
            <a:endCxn id="78" idx="1"/>
          </p:cNvCxnSpPr>
          <p:nvPr/>
        </p:nvCxnSpPr>
        <p:spPr>
          <a:xfrm>
            <a:off x="2138407" y="4709764"/>
            <a:ext cx="3923094" cy="1105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C89D4DF-3078-4BD9-9B5A-5ECB6A23C79D}"/>
              </a:ext>
            </a:extLst>
          </p:cNvPr>
          <p:cNvCxnSpPr>
            <a:cxnSpLocks/>
          </p:cNvCxnSpPr>
          <p:nvPr/>
        </p:nvCxnSpPr>
        <p:spPr>
          <a:xfrm flipV="1">
            <a:off x="3407212" y="4343182"/>
            <a:ext cx="2672328" cy="454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90A57B4-8013-4221-93F0-DA9C4563005A}"/>
              </a:ext>
            </a:extLst>
          </p:cNvPr>
          <p:cNvCxnSpPr>
            <a:cxnSpLocks/>
          </p:cNvCxnSpPr>
          <p:nvPr/>
        </p:nvCxnSpPr>
        <p:spPr>
          <a:xfrm flipV="1">
            <a:off x="2697640" y="2030507"/>
            <a:ext cx="3283564" cy="1424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087C629-0F5E-4001-87C1-34C9C5C2BE38}"/>
              </a:ext>
            </a:extLst>
          </p:cNvPr>
          <p:cNvSpPr txBox="1"/>
          <p:nvPr/>
        </p:nvSpPr>
        <p:spPr>
          <a:xfrm>
            <a:off x="98623" y="5707842"/>
            <a:ext cx="1485900" cy="276999"/>
          </a:xfrm>
          <a:prstGeom prst="rect">
            <a:avLst/>
          </a:prstGeom>
          <a:noFill/>
        </p:spPr>
        <p:txBody>
          <a:bodyPr wrap="square" rtlCol="0">
            <a:spAutoFit/>
          </a:bodyPr>
          <a:lstStyle/>
          <a:p>
            <a:pPr algn="ctr"/>
            <a:r>
              <a:rPr lang="en-US" sz="1200" dirty="0"/>
              <a:t>Creativity</a:t>
            </a:r>
            <a:endParaRPr lang="en-GB" sz="1200" dirty="0"/>
          </a:p>
        </p:txBody>
      </p:sp>
      <p:sp>
        <p:nvSpPr>
          <p:cNvPr id="56" name="Oval 55">
            <a:extLst>
              <a:ext uri="{FF2B5EF4-FFF2-40B4-BE49-F238E27FC236}">
                <a16:creationId xmlns:a16="http://schemas.microsoft.com/office/drawing/2014/main" id="{7CDB9F42-5F94-4DCD-B928-8C73AD73DB92}"/>
              </a:ext>
            </a:extLst>
          </p:cNvPr>
          <p:cNvSpPr/>
          <p:nvPr/>
        </p:nvSpPr>
        <p:spPr>
          <a:xfrm>
            <a:off x="2552195" y="3412971"/>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61" name="Oval 60">
            <a:extLst>
              <a:ext uri="{FF2B5EF4-FFF2-40B4-BE49-F238E27FC236}">
                <a16:creationId xmlns:a16="http://schemas.microsoft.com/office/drawing/2014/main" id="{827798A2-401D-4867-A19B-6CE5321D8FC3}"/>
              </a:ext>
            </a:extLst>
          </p:cNvPr>
          <p:cNvSpPr/>
          <p:nvPr/>
        </p:nvSpPr>
        <p:spPr>
          <a:xfrm>
            <a:off x="3329229" y="4744203"/>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25" name="Isosceles Triangle 24">
            <a:extLst>
              <a:ext uri="{FF2B5EF4-FFF2-40B4-BE49-F238E27FC236}">
                <a16:creationId xmlns:a16="http://schemas.microsoft.com/office/drawing/2014/main" id="{9C2FB98C-992D-4691-82B9-D79D859423AE}"/>
              </a:ext>
            </a:extLst>
          </p:cNvPr>
          <p:cNvSpPr/>
          <p:nvPr/>
        </p:nvSpPr>
        <p:spPr>
          <a:xfrm>
            <a:off x="1320032" y="2860867"/>
            <a:ext cx="2641467" cy="2249431"/>
          </a:xfrm>
          <a:prstGeom prst="triangle">
            <a:avLst>
              <a:gd name="adj" fmla="val 4880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28F480C2-73A7-4059-9573-85F237B5D57D}"/>
              </a:ext>
            </a:extLst>
          </p:cNvPr>
          <p:cNvSpPr/>
          <p:nvPr/>
        </p:nvSpPr>
        <p:spPr>
          <a:xfrm>
            <a:off x="1584523" y="3208418"/>
            <a:ext cx="2104827" cy="1744826"/>
          </a:xfrm>
          <a:prstGeom prst="triangle">
            <a:avLst>
              <a:gd name="adj" fmla="val 4880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Isosceles Triangle 72">
            <a:extLst>
              <a:ext uri="{FF2B5EF4-FFF2-40B4-BE49-F238E27FC236}">
                <a16:creationId xmlns:a16="http://schemas.microsoft.com/office/drawing/2014/main" id="{E2A2009F-3338-4A9E-B5B8-C92D8C0F05F4}"/>
              </a:ext>
            </a:extLst>
          </p:cNvPr>
          <p:cNvSpPr/>
          <p:nvPr/>
        </p:nvSpPr>
        <p:spPr>
          <a:xfrm>
            <a:off x="1832991" y="3454868"/>
            <a:ext cx="1612685" cy="1368780"/>
          </a:xfrm>
          <a:prstGeom prst="triangle">
            <a:avLst>
              <a:gd name="adj" fmla="val 4880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Isosceles Triangle 73">
            <a:extLst>
              <a:ext uri="{FF2B5EF4-FFF2-40B4-BE49-F238E27FC236}">
                <a16:creationId xmlns:a16="http://schemas.microsoft.com/office/drawing/2014/main" id="{2CE0DF9A-F12D-4F4E-AA7F-87AB252FAF17}"/>
              </a:ext>
            </a:extLst>
          </p:cNvPr>
          <p:cNvSpPr/>
          <p:nvPr/>
        </p:nvSpPr>
        <p:spPr>
          <a:xfrm>
            <a:off x="2061120" y="3684116"/>
            <a:ext cx="1151631" cy="1029621"/>
          </a:xfrm>
          <a:prstGeom prst="triangle">
            <a:avLst>
              <a:gd name="adj" fmla="val 4880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Isosceles Triangle 74">
            <a:extLst>
              <a:ext uri="{FF2B5EF4-FFF2-40B4-BE49-F238E27FC236}">
                <a16:creationId xmlns:a16="http://schemas.microsoft.com/office/drawing/2014/main" id="{B14E8B32-BC39-45DC-B0A5-902640CD72DF}"/>
              </a:ext>
            </a:extLst>
          </p:cNvPr>
          <p:cNvSpPr/>
          <p:nvPr/>
        </p:nvSpPr>
        <p:spPr>
          <a:xfrm>
            <a:off x="2279655" y="3893151"/>
            <a:ext cx="712912" cy="687516"/>
          </a:xfrm>
          <a:prstGeom prst="triangle">
            <a:avLst>
              <a:gd name="adj" fmla="val 487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BAC63988-E297-4329-9624-8BD928604519}"/>
              </a:ext>
            </a:extLst>
          </p:cNvPr>
          <p:cNvCxnSpPr>
            <a:cxnSpLocks/>
          </p:cNvCxnSpPr>
          <p:nvPr/>
        </p:nvCxnSpPr>
        <p:spPr>
          <a:xfrm flipH="1">
            <a:off x="1197610" y="4344258"/>
            <a:ext cx="1429224" cy="83268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A71EA2B-4950-40B0-A3D1-47DD4636019F}"/>
              </a:ext>
            </a:extLst>
          </p:cNvPr>
          <p:cNvCxnSpPr>
            <a:cxnSpLocks/>
          </p:cNvCxnSpPr>
          <p:nvPr/>
        </p:nvCxnSpPr>
        <p:spPr>
          <a:xfrm>
            <a:off x="2662288" y="4388909"/>
            <a:ext cx="1489848" cy="8175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E0F5F793-50C9-4C25-8ED1-7F89C0F93928}"/>
              </a:ext>
            </a:extLst>
          </p:cNvPr>
          <p:cNvSpPr/>
          <p:nvPr/>
        </p:nvSpPr>
        <p:spPr>
          <a:xfrm>
            <a:off x="2467382" y="4183830"/>
            <a:ext cx="324899" cy="32085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28921852-A646-47B3-AFBC-B398B6451DFF}"/>
              </a:ext>
            </a:extLst>
          </p:cNvPr>
          <p:cNvCxnSpPr>
            <a:cxnSpLocks/>
          </p:cNvCxnSpPr>
          <p:nvPr/>
        </p:nvCxnSpPr>
        <p:spPr>
          <a:xfrm>
            <a:off x="2604217" y="2665084"/>
            <a:ext cx="41401" cy="157911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2EE3EC3A-79D8-4A5D-9376-DC9350D7DE93}"/>
              </a:ext>
            </a:extLst>
          </p:cNvPr>
          <p:cNvSpPr/>
          <p:nvPr/>
        </p:nvSpPr>
        <p:spPr>
          <a:xfrm>
            <a:off x="2021156" y="4617062"/>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Tree>
    <p:extLst>
      <p:ext uri="{BB962C8B-B14F-4D97-AF65-F5344CB8AC3E}">
        <p14:creationId xmlns:p14="http://schemas.microsoft.com/office/powerpoint/2010/main" val="4175333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063218"/>
            <a:ext cx="5596294" cy="586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t>Dashboard style icon</a:t>
            </a:r>
            <a:endParaRPr lang="en-GB" sz="2000" b="1" dirty="0"/>
          </a:p>
        </p:txBody>
      </p:sp>
      <p:sp>
        <p:nvSpPr>
          <p:cNvPr id="55" name="Rectangle: Rounded Corners 54">
            <a:extLst>
              <a:ext uri="{FF2B5EF4-FFF2-40B4-BE49-F238E27FC236}">
                <a16:creationId xmlns:a16="http://schemas.microsoft.com/office/drawing/2014/main" id="{65D0A825-2570-4437-B678-E844D8ED6BDD}"/>
              </a:ext>
            </a:extLst>
          </p:cNvPr>
          <p:cNvSpPr/>
          <p:nvPr/>
        </p:nvSpPr>
        <p:spPr>
          <a:xfrm>
            <a:off x="1025481" y="2568552"/>
            <a:ext cx="3230650" cy="324703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9E67B85-E9BA-47CD-970A-4805D8B2123E}"/>
              </a:ext>
            </a:extLst>
          </p:cNvPr>
          <p:cNvSpPr/>
          <p:nvPr/>
        </p:nvSpPr>
        <p:spPr>
          <a:xfrm>
            <a:off x="1124712" y="2698686"/>
            <a:ext cx="3026664" cy="2991187"/>
          </a:xfrm>
          <a:prstGeom prst="ellipse">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41A1F74-8DDF-4135-BC80-467D362BD2FC}"/>
              </a:ext>
            </a:extLst>
          </p:cNvPr>
          <p:cNvSpPr txBox="1"/>
          <p:nvPr/>
        </p:nvSpPr>
        <p:spPr>
          <a:xfrm>
            <a:off x="3145247" y="269011"/>
            <a:ext cx="4430598" cy="461665"/>
          </a:xfrm>
          <a:prstGeom prst="rect">
            <a:avLst/>
          </a:prstGeom>
          <a:noFill/>
        </p:spPr>
        <p:txBody>
          <a:bodyPr wrap="square" rtlCol="0">
            <a:spAutoFit/>
          </a:bodyPr>
          <a:lstStyle/>
          <a:p>
            <a:r>
              <a:rPr lang="en-US" sz="2400" b="1" dirty="0">
                <a:solidFill>
                  <a:schemeClr val="bg1"/>
                </a:solidFill>
              </a:rPr>
              <a:t>Expressive Arts</a:t>
            </a:r>
            <a:endParaRPr lang="en-GB" sz="2400" b="1" dirty="0">
              <a:solidFill>
                <a:schemeClr val="bg1"/>
              </a:solidFill>
            </a:endParaRPr>
          </a:p>
        </p:txBody>
      </p:sp>
      <p:sp>
        <p:nvSpPr>
          <p:cNvPr id="57" name="TextBox 56">
            <a:extLst>
              <a:ext uri="{FF2B5EF4-FFF2-40B4-BE49-F238E27FC236}">
                <a16:creationId xmlns:a16="http://schemas.microsoft.com/office/drawing/2014/main" id="{5CAE1EE0-1D49-4BF3-89C5-F079EFC245E5}"/>
              </a:ext>
            </a:extLst>
          </p:cNvPr>
          <p:cNvSpPr txBox="1"/>
          <p:nvPr/>
        </p:nvSpPr>
        <p:spPr>
          <a:xfrm>
            <a:off x="4098698" y="5331074"/>
            <a:ext cx="1485900" cy="461665"/>
          </a:xfrm>
          <a:prstGeom prst="rect">
            <a:avLst/>
          </a:prstGeom>
          <a:noFill/>
        </p:spPr>
        <p:txBody>
          <a:bodyPr wrap="square" rtlCol="0">
            <a:spAutoFit/>
          </a:bodyPr>
          <a:lstStyle/>
          <a:p>
            <a:pPr algn="ctr"/>
            <a:r>
              <a:rPr lang="en-US" sz="1200" dirty="0"/>
              <a:t>Responding and Reflecting</a:t>
            </a:r>
            <a:endParaRPr lang="en-GB" sz="1200" dirty="0"/>
          </a:p>
        </p:txBody>
      </p:sp>
      <p:sp>
        <p:nvSpPr>
          <p:cNvPr id="66" name="TextBox 65">
            <a:extLst>
              <a:ext uri="{FF2B5EF4-FFF2-40B4-BE49-F238E27FC236}">
                <a16:creationId xmlns:a16="http://schemas.microsoft.com/office/drawing/2014/main" id="{35BAC06E-217B-4DC0-AF86-7F81F362E7CD}"/>
              </a:ext>
            </a:extLst>
          </p:cNvPr>
          <p:cNvSpPr txBox="1"/>
          <p:nvPr/>
        </p:nvSpPr>
        <p:spPr>
          <a:xfrm>
            <a:off x="1959776" y="1931399"/>
            <a:ext cx="1485900" cy="646331"/>
          </a:xfrm>
          <a:prstGeom prst="rect">
            <a:avLst/>
          </a:prstGeom>
          <a:noFill/>
        </p:spPr>
        <p:txBody>
          <a:bodyPr wrap="square" rtlCol="0">
            <a:spAutoFit/>
          </a:bodyPr>
          <a:lstStyle/>
          <a:p>
            <a:pPr algn="ctr"/>
            <a:r>
              <a:rPr lang="en-US" sz="1200" dirty="0"/>
              <a:t>Exploring &amp; Developing Skills/Knowledge</a:t>
            </a:r>
            <a:endParaRPr lang="en-GB" sz="1200" dirty="0"/>
          </a:p>
        </p:txBody>
      </p:sp>
      <p:sp>
        <p:nvSpPr>
          <p:cNvPr id="72" name="Rectangle 71">
            <a:extLst>
              <a:ext uri="{FF2B5EF4-FFF2-40B4-BE49-F238E27FC236}">
                <a16:creationId xmlns:a16="http://schemas.microsoft.com/office/drawing/2014/main" id="{B298814E-3E64-4820-9D7F-6FB996BDD9DF}"/>
              </a:ext>
            </a:extLst>
          </p:cNvPr>
          <p:cNvSpPr/>
          <p:nvPr/>
        </p:nvSpPr>
        <p:spPr>
          <a:xfrm>
            <a:off x="6021537" y="3500821"/>
            <a:ext cx="6096000" cy="1615827"/>
          </a:xfrm>
          <a:prstGeom prst="rect">
            <a:avLst/>
          </a:prstGeom>
        </p:spPr>
        <p:txBody>
          <a:bodyPr>
            <a:spAutoFit/>
          </a:bodyPr>
          <a:lstStyle/>
          <a:p>
            <a:r>
              <a:rPr lang="en-US" sz="1100" b="1" dirty="0"/>
              <a:t>Responding and Reflecting</a:t>
            </a:r>
            <a:endParaRPr lang="en-GB" sz="1100" b="1" dirty="0"/>
          </a:p>
          <a:p>
            <a:r>
              <a:rPr lang="en-US" sz="1100" dirty="0"/>
              <a:t>I can give and consider constructive feedback about my own </a:t>
            </a:r>
            <a:r>
              <a:rPr lang="en-US" sz="1100" i="1" dirty="0"/>
              <a:t>creative work</a:t>
            </a:r>
            <a:r>
              <a:rPr lang="en-US" sz="1100" dirty="0"/>
              <a:t> and that of others, reflecting on it and making improvements where necessary.</a:t>
            </a:r>
          </a:p>
          <a:p>
            <a:r>
              <a:rPr lang="en-US" sz="1100" dirty="0"/>
              <a:t>I can apply knowledge and understanding of context, and make connections between my own creative work and creative work by other people and from other places and times.</a:t>
            </a:r>
          </a:p>
          <a:p>
            <a:r>
              <a:rPr lang="en-US" sz="1100" dirty="0"/>
              <a:t>I can reflect upon how artists have achieved effects or communicated moods, emotions and ideas in their work.</a:t>
            </a:r>
            <a:endParaRPr lang="en-US" sz="1100" b="1" dirty="0">
              <a:solidFill>
                <a:srgbClr val="C00000"/>
              </a:solidFill>
            </a:endParaRPr>
          </a:p>
          <a:p>
            <a:r>
              <a:rPr lang="en-US" sz="1100" b="1" dirty="0">
                <a:solidFill>
                  <a:srgbClr val="C00000"/>
                </a:solidFill>
              </a:rPr>
              <a:t>Can you</a:t>
            </a:r>
            <a:r>
              <a:rPr lang="en-US" sz="1100" dirty="0"/>
              <a:t> </a:t>
            </a:r>
            <a:r>
              <a:rPr lang="en-US" sz="1100" dirty="0">
                <a:solidFill>
                  <a:srgbClr val="C00000"/>
                </a:solidFill>
              </a:rPr>
              <a:t>reflect upon how artists have achieved effects or communicated moods, emotions and ideas in their work.</a:t>
            </a:r>
          </a:p>
        </p:txBody>
      </p:sp>
      <p:sp>
        <p:nvSpPr>
          <p:cNvPr id="78" name="Rectangle 77">
            <a:extLst>
              <a:ext uri="{FF2B5EF4-FFF2-40B4-BE49-F238E27FC236}">
                <a16:creationId xmlns:a16="http://schemas.microsoft.com/office/drawing/2014/main" id="{8D880051-48A3-4AA4-B0C4-72D1F0F23612}"/>
              </a:ext>
            </a:extLst>
          </p:cNvPr>
          <p:cNvSpPr/>
          <p:nvPr/>
        </p:nvSpPr>
        <p:spPr>
          <a:xfrm>
            <a:off x="6061501" y="5176947"/>
            <a:ext cx="6096000" cy="1277273"/>
          </a:xfrm>
          <a:prstGeom prst="rect">
            <a:avLst/>
          </a:prstGeom>
        </p:spPr>
        <p:txBody>
          <a:bodyPr>
            <a:spAutoFit/>
          </a:bodyPr>
          <a:lstStyle/>
          <a:p>
            <a:r>
              <a:rPr lang="en-US" sz="1100" b="1" dirty="0"/>
              <a:t>Creativity</a:t>
            </a:r>
          </a:p>
          <a:p>
            <a:r>
              <a:rPr lang="en-US" sz="1100" dirty="0"/>
              <a:t>I can communicate ideas, feelings and memories for an audience and for purposes and outcomes in my creative work</a:t>
            </a:r>
          </a:p>
          <a:p>
            <a:r>
              <a:rPr lang="en-US" sz="1100" dirty="0"/>
              <a:t>I can create my own designs and work collaboratively with others to develop creative ideas.</a:t>
            </a:r>
          </a:p>
          <a:p>
            <a:r>
              <a:rPr lang="en-US" sz="1100" dirty="0"/>
              <a:t>I am beginning to demonstrate resilience and flexibility in approaching creative challenges.</a:t>
            </a:r>
          </a:p>
          <a:p>
            <a:r>
              <a:rPr lang="en-US" sz="1100" dirty="0"/>
              <a:t>I can use creative materials safely and with some control under supervision.</a:t>
            </a:r>
          </a:p>
          <a:p>
            <a:r>
              <a:rPr lang="en-US" sz="1100" b="1" dirty="0">
                <a:solidFill>
                  <a:srgbClr val="C00000"/>
                </a:solidFill>
              </a:rPr>
              <a:t>Can you</a:t>
            </a:r>
            <a:r>
              <a:rPr lang="en-US" sz="1100" dirty="0">
                <a:solidFill>
                  <a:srgbClr val="C00000"/>
                </a:solidFill>
              </a:rPr>
              <a:t> identify and respond creatively to challenges with resilience and flexibility.</a:t>
            </a:r>
          </a:p>
        </p:txBody>
      </p:sp>
      <p:sp>
        <p:nvSpPr>
          <p:cNvPr id="86" name="TextBox 85">
            <a:extLst>
              <a:ext uri="{FF2B5EF4-FFF2-40B4-BE49-F238E27FC236}">
                <a16:creationId xmlns:a16="http://schemas.microsoft.com/office/drawing/2014/main" id="{1C7E8C43-29AB-4775-BC02-83635F5938B8}"/>
              </a:ext>
            </a:extLst>
          </p:cNvPr>
          <p:cNvSpPr txBox="1"/>
          <p:nvPr/>
        </p:nvSpPr>
        <p:spPr>
          <a:xfrm>
            <a:off x="6061501" y="217049"/>
            <a:ext cx="6060650" cy="646331"/>
          </a:xfrm>
          <a:prstGeom prst="rect">
            <a:avLst/>
          </a:prstGeom>
          <a:solidFill>
            <a:schemeClr val="bg1">
              <a:lumMod val="85000"/>
            </a:schemeClr>
          </a:solidFill>
        </p:spPr>
        <p:txBody>
          <a:bodyPr wrap="square" rtlCol="0">
            <a:spAutoFit/>
          </a:bodyPr>
          <a:lstStyle/>
          <a:p>
            <a:r>
              <a:rPr lang="en-US" b="1" dirty="0"/>
              <a:t>Art &amp; Design </a:t>
            </a:r>
            <a:r>
              <a:rPr lang="en-US" dirty="0"/>
              <a:t>Year 8 Natural project</a:t>
            </a:r>
          </a:p>
          <a:p>
            <a:r>
              <a:rPr lang="en-US" b="1" dirty="0"/>
              <a:t>Formative Report</a:t>
            </a:r>
            <a:endParaRPr lang="en-GB" b="1" dirty="0"/>
          </a:p>
        </p:txBody>
      </p:sp>
      <p:graphicFrame>
        <p:nvGraphicFramePr>
          <p:cNvPr id="95" name="Table 94">
            <a:extLst>
              <a:ext uri="{FF2B5EF4-FFF2-40B4-BE49-F238E27FC236}">
                <a16:creationId xmlns:a16="http://schemas.microsoft.com/office/drawing/2014/main" id="{3ED6F66A-78AF-4171-A9E9-CCDD56D19C71}"/>
              </a:ext>
            </a:extLst>
          </p:cNvPr>
          <p:cNvGraphicFramePr>
            <a:graphicFrameLocks noGrp="1"/>
          </p:cNvGraphicFramePr>
          <p:nvPr/>
        </p:nvGraphicFramePr>
        <p:xfrm>
          <a:off x="6011224" y="1097177"/>
          <a:ext cx="6146277" cy="2865120"/>
        </p:xfrm>
        <a:graphic>
          <a:graphicData uri="http://schemas.openxmlformats.org/drawingml/2006/table">
            <a:tbl>
              <a:tblPr/>
              <a:tblGrid>
                <a:gridCol w="6146277">
                  <a:extLst>
                    <a:ext uri="{9D8B030D-6E8A-4147-A177-3AD203B41FA5}">
                      <a16:colId xmlns:a16="http://schemas.microsoft.com/office/drawing/2014/main" val="880436585"/>
                    </a:ext>
                  </a:extLst>
                </a:gridCol>
              </a:tblGrid>
              <a:tr h="0">
                <a:tc>
                  <a:txBody>
                    <a:bodyPr/>
                    <a:lstStyle/>
                    <a:p>
                      <a:r>
                        <a:rPr lang="en-US" sz="1100" b="1" dirty="0"/>
                        <a:t>Exploring &amp; Developing Skills/Knowledge</a:t>
                      </a:r>
                    </a:p>
                    <a:p>
                      <a:r>
                        <a:rPr lang="en-US" sz="1100" b="1" dirty="0"/>
                        <a:t>I can </a:t>
                      </a:r>
                      <a:r>
                        <a:rPr lang="en-US" sz="1100" dirty="0"/>
                        <a:t>explore and experiment independently and demonstrate technical control with a range of creative materials, processes, resources, </a:t>
                      </a:r>
                      <a:r>
                        <a:rPr lang="en-US" sz="1100" i="1" dirty="0"/>
                        <a:t>tools and technologies</a:t>
                      </a:r>
                      <a:r>
                        <a:rPr lang="en-US" sz="1100" dirty="0"/>
                        <a:t> showing innovation and resilience.</a:t>
                      </a:r>
                    </a:p>
                    <a:p>
                      <a:r>
                        <a:rPr lang="en-US" sz="1100" b="1" dirty="0"/>
                        <a:t>I can </a:t>
                      </a:r>
                      <a:r>
                        <a:rPr lang="en-US" sz="1100" dirty="0"/>
                        <a:t>explore the effects that a range of creative </a:t>
                      </a:r>
                      <a:r>
                        <a:rPr lang="en-US" sz="1100" i="1" dirty="0"/>
                        <a:t>techniques</a:t>
                      </a:r>
                      <a:r>
                        <a:rPr lang="en-US" sz="1100" dirty="0"/>
                        <a:t>, materials, processes, resources, tools and technologies have on my own and others’ </a:t>
                      </a:r>
                      <a:r>
                        <a:rPr lang="en-US" sz="1100" i="1" dirty="0"/>
                        <a:t>creative work</a:t>
                      </a:r>
                      <a:r>
                        <a:rPr lang="en-US" sz="1100" dirty="0"/>
                        <a:t>.</a:t>
                      </a:r>
                    </a:p>
                    <a:p>
                      <a:r>
                        <a:rPr lang="en-US" sz="1100" b="1" dirty="0"/>
                        <a:t>I can </a:t>
                      </a:r>
                      <a:r>
                        <a:rPr lang="en-US" sz="1100" dirty="0"/>
                        <a:t>explore how creative work can </a:t>
                      </a:r>
                      <a:r>
                        <a:rPr lang="en-US" sz="1100" i="1" dirty="0"/>
                        <a:t>represent</a:t>
                      </a:r>
                      <a:r>
                        <a:rPr lang="en-US" sz="1100" dirty="0"/>
                        <a:t>, document, share and celebrate personal, social and cultural identities.</a:t>
                      </a:r>
                    </a:p>
                    <a:p>
                      <a:r>
                        <a:rPr lang="en-US" sz="1100" b="1" dirty="0"/>
                        <a:t>I can </a:t>
                      </a:r>
                      <a:r>
                        <a:rPr lang="en-US" sz="1100" dirty="0"/>
                        <a:t>explore and describe how artists and </a:t>
                      </a:r>
                      <a:r>
                        <a:rPr lang="en-US" sz="1100" i="1" dirty="0"/>
                        <a:t>creative work</a:t>
                      </a:r>
                      <a:r>
                        <a:rPr lang="en-US" sz="1100" dirty="0"/>
                        <a:t> communicate mood, feelings and ideas and the impact they have on an audience.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C00000"/>
                          </a:solidFill>
                        </a:rPr>
                        <a:t>Can you </a:t>
                      </a:r>
                      <a:r>
                        <a:rPr lang="en-US" sz="1100" dirty="0">
                          <a:solidFill>
                            <a:srgbClr val="C00000"/>
                          </a:solidFill>
                        </a:rPr>
                        <a:t>explore and experiment with your own and others’ creative ideas, demonstrating increasingly complex technical control, innovation, independent thinking and originality to develop your work with confidence, being able to explain your reasons behind choices made and evaluate their effectiveness on your creative work.</a:t>
                      </a:r>
                    </a:p>
                    <a:p>
                      <a:endParaRPr lang="en-US" sz="1100" dirty="0"/>
                    </a:p>
                    <a:p>
                      <a:endParaRPr lang="en-US" sz="1100" b="1" dirty="0"/>
                    </a:p>
                  </a:txBody>
                  <a:tcPr anchor="ctr">
                    <a:lnL>
                      <a:noFill/>
                    </a:lnL>
                    <a:lnR>
                      <a:noFill/>
                    </a:lnR>
                    <a:lnT>
                      <a:noFill/>
                    </a:lnT>
                    <a:lnB>
                      <a:noFill/>
                    </a:lnB>
                  </a:tcPr>
                </a:tc>
                <a:extLst>
                  <a:ext uri="{0D108BD9-81ED-4DB2-BD59-A6C34878D82A}">
                    <a16:rowId xmlns:a16="http://schemas.microsoft.com/office/drawing/2014/main" val="2945510432"/>
                  </a:ext>
                </a:extLst>
              </a:tr>
              <a:tr h="0">
                <a:tc>
                  <a:txBody>
                    <a:bodyPr/>
                    <a:lstStyle/>
                    <a:p>
                      <a:endParaRPr lang="en-US" sz="1100" dirty="0"/>
                    </a:p>
                  </a:txBody>
                  <a:tcPr anchor="ctr">
                    <a:lnL>
                      <a:noFill/>
                    </a:lnL>
                    <a:lnR>
                      <a:noFill/>
                    </a:lnR>
                    <a:lnT>
                      <a:noFill/>
                    </a:lnT>
                    <a:lnB>
                      <a:noFill/>
                    </a:lnB>
                  </a:tcPr>
                </a:tc>
                <a:extLst>
                  <a:ext uri="{0D108BD9-81ED-4DB2-BD59-A6C34878D82A}">
                    <a16:rowId xmlns:a16="http://schemas.microsoft.com/office/drawing/2014/main" val="4031837348"/>
                  </a:ext>
                </a:extLst>
              </a:tr>
            </a:tbl>
          </a:graphicData>
        </a:graphic>
      </p:graphicFrame>
      <p:pic>
        <p:nvPicPr>
          <p:cNvPr id="102" name="Picture 101">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grpSp>
        <p:nvGrpSpPr>
          <p:cNvPr id="6" name="Group 5">
            <a:extLst>
              <a:ext uri="{FF2B5EF4-FFF2-40B4-BE49-F238E27FC236}">
                <a16:creationId xmlns:a16="http://schemas.microsoft.com/office/drawing/2014/main" id="{96F9D20B-34DE-4FBC-A152-718A87EC4A67}"/>
              </a:ext>
            </a:extLst>
          </p:cNvPr>
          <p:cNvGrpSpPr/>
          <p:nvPr/>
        </p:nvGrpSpPr>
        <p:grpSpPr>
          <a:xfrm>
            <a:off x="1294358" y="2896096"/>
            <a:ext cx="2687891" cy="2621124"/>
            <a:chOff x="1336787" y="2938820"/>
            <a:chExt cx="2432481" cy="2459553"/>
          </a:xfrm>
        </p:grpSpPr>
        <p:sp>
          <p:nvSpPr>
            <p:cNvPr id="2" name="Oval 1">
              <a:extLst>
                <a:ext uri="{FF2B5EF4-FFF2-40B4-BE49-F238E27FC236}">
                  <a16:creationId xmlns:a16="http://schemas.microsoft.com/office/drawing/2014/main" id="{B9B90E36-A579-48CD-A2DE-0D8456E7EDA9}"/>
                </a:ext>
              </a:extLst>
            </p:cNvPr>
            <p:cNvSpPr/>
            <p:nvPr/>
          </p:nvSpPr>
          <p:spPr>
            <a:xfrm>
              <a:off x="1336787" y="2938820"/>
              <a:ext cx="2432481" cy="2459553"/>
            </a:xfrm>
            <a:prstGeom prst="ellipse">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34" name="Oval 33">
              <a:extLst>
                <a:ext uri="{FF2B5EF4-FFF2-40B4-BE49-F238E27FC236}">
                  <a16:creationId xmlns:a16="http://schemas.microsoft.com/office/drawing/2014/main" id="{0F262903-5E01-43FE-AFAF-452B2350421D}"/>
                </a:ext>
              </a:extLst>
            </p:cNvPr>
            <p:cNvSpPr/>
            <p:nvPr/>
          </p:nvSpPr>
          <p:spPr>
            <a:xfrm>
              <a:off x="1526651" y="3130192"/>
              <a:ext cx="2075290" cy="2084344"/>
            </a:xfrm>
            <a:prstGeom prst="ellipse">
              <a:avLst/>
            </a:prstGeom>
            <a:solidFill>
              <a:srgbClr val="FF00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09177E6-0411-47C2-88B1-61F74A86FD4E}"/>
                </a:ext>
              </a:extLst>
            </p:cNvPr>
            <p:cNvSpPr/>
            <p:nvPr/>
          </p:nvSpPr>
          <p:spPr>
            <a:xfrm>
              <a:off x="1740481" y="3329974"/>
              <a:ext cx="1656671" cy="1677243"/>
            </a:xfrm>
            <a:prstGeom prst="ellipse">
              <a:avLst/>
            </a:prstGeom>
            <a:solidFill>
              <a:srgbClr val="FFC0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6D98AE39-552E-407E-8ECD-6569ACC766B9}"/>
                </a:ext>
              </a:extLst>
            </p:cNvPr>
            <p:cNvSpPr/>
            <p:nvPr/>
          </p:nvSpPr>
          <p:spPr>
            <a:xfrm>
              <a:off x="1938975" y="3527408"/>
              <a:ext cx="1271517" cy="1295046"/>
            </a:xfrm>
            <a:prstGeom prst="ellipse">
              <a:avLst/>
            </a:prstGeom>
            <a:solidFill>
              <a:srgbClr val="FFFF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FD0C802-CE2C-4D7F-BFDF-EB38BD086403}"/>
                </a:ext>
              </a:extLst>
            </p:cNvPr>
            <p:cNvSpPr/>
            <p:nvPr/>
          </p:nvSpPr>
          <p:spPr>
            <a:xfrm>
              <a:off x="2137666" y="3713412"/>
              <a:ext cx="874134" cy="923816"/>
            </a:xfrm>
            <a:prstGeom prst="ellipse">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41" name="Straight Arrow Connector 40">
            <a:extLst>
              <a:ext uri="{FF2B5EF4-FFF2-40B4-BE49-F238E27FC236}">
                <a16:creationId xmlns:a16="http://schemas.microsoft.com/office/drawing/2014/main" id="{9363FD15-44D2-45C7-B60F-1F3369516780}"/>
              </a:ext>
            </a:extLst>
          </p:cNvPr>
          <p:cNvCxnSpPr>
            <a:cxnSpLocks/>
            <a:stCxn id="60" idx="5"/>
          </p:cNvCxnSpPr>
          <p:nvPr/>
        </p:nvCxnSpPr>
        <p:spPr>
          <a:xfrm>
            <a:off x="2143564" y="4815222"/>
            <a:ext cx="3877973" cy="1252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C89D4DF-3078-4BD9-9B5A-5ECB6A23C79D}"/>
              </a:ext>
            </a:extLst>
          </p:cNvPr>
          <p:cNvCxnSpPr>
            <a:cxnSpLocks/>
            <a:stCxn id="61" idx="1"/>
            <a:endCxn id="72" idx="1"/>
          </p:cNvCxnSpPr>
          <p:nvPr/>
        </p:nvCxnSpPr>
        <p:spPr>
          <a:xfrm flipV="1">
            <a:off x="3315764" y="4308735"/>
            <a:ext cx="2705773" cy="585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90A57B4-8013-4221-93F0-DA9C4563005A}"/>
              </a:ext>
            </a:extLst>
          </p:cNvPr>
          <p:cNvCxnSpPr>
            <a:cxnSpLocks/>
            <a:stCxn id="56" idx="7"/>
          </p:cNvCxnSpPr>
          <p:nvPr/>
        </p:nvCxnSpPr>
        <p:spPr>
          <a:xfrm flipV="1">
            <a:off x="2698990" y="1916683"/>
            <a:ext cx="3042722" cy="1228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087C629-0F5E-4001-87C1-34C9C5C2BE38}"/>
              </a:ext>
            </a:extLst>
          </p:cNvPr>
          <p:cNvSpPr txBox="1"/>
          <p:nvPr/>
        </p:nvSpPr>
        <p:spPr>
          <a:xfrm>
            <a:off x="98623" y="5707842"/>
            <a:ext cx="1485900" cy="276999"/>
          </a:xfrm>
          <a:prstGeom prst="rect">
            <a:avLst/>
          </a:prstGeom>
          <a:noFill/>
        </p:spPr>
        <p:txBody>
          <a:bodyPr wrap="square" rtlCol="0">
            <a:spAutoFit/>
          </a:bodyPr>
          <a:lstStyle/>
          <a:p>
            <a:pPr algn="ctr"/>
            <a:r>
              <a:rPr lang="en-US" sz="1200" dirty="0"/>
              <a:t>Creativity</a:t>
            </a:r>
            <a:endParaRPr lang="en-GB" sz="1200" dirty="0"/>
          </a:p>
        </p:txBody>
      </p:sp>
      <p:cxnSp>
        <p:nvCxnSpPr>
          <p:cNvPr id="5" name="Straight Connector 4">
            <a:extLst>
              <a:ext uri="{FF2B5EF4-FFF2-40B4-BE49-F238E27FC236}">
                <a16:creationId xmlns:a16="http://schemas.microsoft.com/office/drawing/2014/main" id="{E72CCAB9-D41D-4F4F-89F6-E19FDC81E671}"/>
              </a:ext>
            </a:extLst>
          </p:cNvPr>
          <p:cNvCxnSpPr>
            <a:cxnSpLocks/>
          </p:cNvCxnSpPr>
          <p:nvPr/>
        </p:nvCxnSpPr>
        <p:spPr>
          <a:xfrm>
            <a:off x="2632278" y="2710538"/>
            <a:ext cx="11532" cy="102778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7CDB9F42-5F94-4DCD-B928-8C73AD73DB92}"/>
              </a:ext>
            </a:extLst>
          </p:cNvPr>
          <p:cNvSpPr/>
          <p:nvPr/>
        </p:nvSpPr>
        <p:spPr>
          <a:xfrm>
            <a:off x="2582541" y="3126147"/>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cxnSp>
        <p:nvCxnSpPr>
          <p:cNvPr id="58" name="Straight Connector 57">
            <a:extLst>
              <a:ext uri="{FF2B5EF4-FFF2-40B4-BE49-F238E27FC236}">
                <a16:creationId xmlns:a16="http://schemas.microsoft.com/office/drawing/2014/main" id="{302BCFE0-9C6D-42A7-83AF-1183F8811BA4}"/>
              </a:ext>
            </a:extLst>
          </p:cNvPr>
          <p:cNvCxnSpPr>
            <a:cxnSpLocks/>
            <a:stCxn id="39" idx="3"/>
            <a:endCxn id="7" idx="3"/>
          </p:cNvCxnSpPr>
          <p:nvPr/>
        </p:nvCxnSpPr>
        <p:spPr>
          <a:xfrm flipH="1">
            <a:off x="1567957" y="4561898"/>
            <a:ext cx="752827" cy="68992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5F4CC5-0EBD-4B60-8865-EFEAA1173D5C}"/>
              </a:ext>
            </a:extLst>
          </p:cNvPr>
          <p:cNvCxnSpPr>
            <a:cxnSpLocks/>
          </p:cNvCxnSpPr>
          <p:nvPr/>
        </p:nvCxnSpPr>
        <p:spPr>
          <a:xfrm>
            <a:off x="2970154" y="4561898"/>
            <a:ext cx="735730" cy="6754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5AAB81CD-9809-44F3-A814-5B46B5727B49}"/>
              </a:ext>
            </a:extLst>
          </p:cNvPr>
          <p:cNvSpPr/>
          <p:nvPr/>
        </p:nvSpPr>
        <p:spPr>
          <a:xfrm>
            <a:off x="2027115" y="4704260"/>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61" name="Oval 60">
            <a:extLst>
              <a:ext uri="{FF2B5EF4-FFF2-40B4-BE49-F238E27FC236}">
                <a16:creationId xmlns:a16="http://schemas.microsoft.com/office/drawing/2014/main" id="{827798A2-401D-4867-A19B-6CE5321D8FC3}"/>
              </a:ext>
            </a:extLst>
          </p:cNvPr>
          <p:cNvSpPr/>
          <p:nvPr/>
        </p:nvSpPr>
        <p:spPr>
          <a:xfrm>
            <a:off x="3295784" y="4875597"/>
            <a:ext cx="136429" cy="130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Tree>
    <p:extLst>
      <p:ext uri="{BB962C8B-B14F-4D97-AF65-F5344CB8AC3E}">
        <p14:creationId xmlns:p14="http://schemas.microsoft.com/office/powerpoint/2010/main" val="146011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How?</a:t>
            </a:r>
            <a:endParaRPr lang="en-GB" b="1" dirty="0"/>
          </a:p>
        </p:txBody>
      </p:sp>
      <p:pic>
        <p:nvPicPr>
          <p:cNvPr id="5" name="Picture 4">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pic>
        <p:nvPicPr>
          <p:cNvPr id="1028" name="Picture 4" descr="Image result for go 4 sch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4525" y="4200524"/>
            <a:ext cx="2657475"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410" t="10013" r="35638" b="8132"/>
          <a:stretch/>
        </p:blipFill>
        <p:spPr>
          <a:xfrm>
            <a:off x="512560" y="2619813"/>
            <a:ext cx="8070989" cy="3789729"/>
          </a:xfrm>
          <a:prstGeom prst="rect">
            <a:avLst/>
          </a:prstGeom>
        </p:spPr>
      </p:pic>
      <p:pic>
        <p:nvPicPr>
          <p:cNvPr id="7" name="Picture 6"/>
          <p:cNvPicPr>
            <a:picLocks noChangeAspect="1"/>
          </p:cNvPicPr>
          <p:nvPr/>
        </p:nvPicPr>
        <p:blipFill rotWithShape="1">
          <a:blip r:embed="rId6"/>
          <a:srcRect l="323" t="41936" r="81838" b="38362"/>
          <a:stretch/>
        </p:blipFill>
        <p:spPr>
          <a:xfrm>
            <a:off x="6458884" y="1163203"/>
            <a:ext cx="5375565" cy="2177892"/>
          </a:xfrm>
          <a:prstGeom prst="rect">
            <a:avLst/>
          </a:prstGeom>
        </p:spPr>
      </p:pic>
      <p:sp>
        <p:nvSpPr>
          <p:cNvPr id="8" name="Oval 7"/>
          <p:cNvSpPr/>
          <p:nvPr/>
        </p:nvSpPr>
        <p:spPr>
          <a:xfrm>
            <a:off x="10756565" y="1416617"/>
            <a:ext cx="1077884" cy="8355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sp>
        <p:nvSpPr>
          <p:cNvPr id="9" name="Oval 8"/>
          <p:cNvSpPr/>
          <p:nvPr/>
        </p:nvSpPr>
        <p:spPr>
          <a:xfrm>
            <a:off x="6283625" y="2252149"/>
            <a:ext cx="4648200" cy="8355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pic>
        <p:nvPicPr>
          <p:cNvPr id="10" name="Picture 5" descr="Arrow, doodle, drawing, drawn, hand, sketch, sketchy icon - Download on  Iconfinde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021087" flipH="1" flipV="1">
            <a:off x="5088041" y="1333987"/>
            <a:ext cx="1329496" cy="13294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13676" y="1649717"/>
            <a:ext cx="1418145" cy="369332"/>
          </a:xfrm>
          <a:prstGeom prst="rect">
            <a:avLst/>
          </a:prstGeom>
          <a:noFill/>
        </p:spPr>
        <p:txBody>
          <a:bodyPr wrap="none" rtlCol="0">
            <a:spAutoFit/>
          </a:bodyPr>
          <a:lstStyle/>
          <a:p>
            <a:r>
              <a:rPr lang="en-US" dirty="0"/>
              <a:t>Report home</a:t>
            </a:r>
            <a:endParaRPr lang="en-GB" dirty="0"/>
          </a:p>
        </p:txBody>
      </p:sp>
    </p:spTree>
    <p:extLst>
      <p:ext uri="{BB962C8B-B14F-4D97-AF65-F5344CB8AC3E}">
        <p14:creationId xmlns:p14="http://schemas.microsoft.com/office/powerpoint/2010/main" val="104927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72061A-C83F-4293-BB5D-BF2394D92865}"/>
              </a:ext>
            </a:extLst>
          </p:cNvPr>
          <p:cNvSpPr/>
          <p:nvPr/>
        </p:nvSpPr>
        <p:spPr>
          <a:xfrm>
            <a:off x="0" y="156751"/>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sp>
        <p:nvSpPr>
          <p:cNvPr id="7" name="Rectangle 6"/>
          <p:cNvSpPr/>
          <p:nvPr/>
        </p:nvSpPr>
        <p:spPr>
          <a:xfrm>
            <a:off x="1336450" y="2609918"/>
            <a:ext cx="9855200" cy="1569660"/>
          </a:xfrm>
          <a:prstGeom prst="rect">
            <a:avLst/>
          </a:prstGeom>
        </p:spPr>
        <p:txBody>
          <a:bodyPr wrap="square">
            <a:spAutoFit/>
          </a:bodyPr>
          <a:lstStyle/>
          <a:p>
            <a:r>
              <a:rPr lang="en-US" sz="3200" dirty="0">
                <a:latin typeface="Arial" panose="020B0604020202020204" pitchFamily="34" charset="0"/>
              </a:rPr>
              <a:t>On average the provision of high-quality feedback led to an improvement of eight additional months’ progress over the course of a year.</a:t>
            </a:r>
            <a:endParaRPr lang="en-GB" sz="3200" dirty="0"/>
          </a:p>
        </p:txBody>
      </p:sp>
      <p:sp>
        <p:nvSpPr>
          <p:cNvPr id="8" name="Rectangle 7"/>
          <p:cNvSpPr/>
          <p:nvPr/>
        </p:nvSpPr>
        <p:spPr>
          <a:xfrm>
            <a:off x="7733554" y="6301570"/>
            <a:ext cx="4391074" cy="369332"/>
          </a:xfrm>
          <a:prstGeom prst="rect">
            <a:avLst/>
          </a:prstGeom>
        </p:spPr>
        <p:txBody>
          <a:bodyPr wrap="none">
            <a:spAutoFit/>
          </a:bodyPr>
          <a:lstStyle/>
          <a:p>
            <a:r>
              <a:rPr lang="en-US" dirty="0">
                <a:latin typeface="Arial" panose="020B0604020202020204" pitchFamily="34" charset="0"/>
              </a:rPr>
              <a:t>EEF, Sutton Trust and Durham University</a:t>
            </a:r>
            <a:endParaRPr lang="en-GB" dirty="0"/>
          </a:p>
        </p:txBody>
      </p:sp>
    </p:spTree>
    <p:extLst>
      <p:ext uri="{BB962C8B-B14F-4D97-AF65-F5344CB8AC3E}">
        <p14:creationId xmlns:p14="http://schemas.microsoft.com/office/powerpoint/2010/main" val="59040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973" t="21388" r="8923" b="10449"/>
          <a:stretch/>
        </p:blipFill>
        <p:spPr>
          <a:xfrm rot="20987613">
            <a:off x="279490" y="1864593"/>
            <a:ext cx="4411936" cy="248386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9A72061A-C83F-4293-BB5D-BF2394D92865}"/>
              </a:ext>
            </a:extLst>
          </p:cNvPr>
          <p:cNvSpPr/>
          <p:nvPr/>
        </p:nvSpPr>
        <p:spPr>
          <a:xfrm>
            <a:off x="0" y="138463"/>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Parents evening </a:t>
            </a:r>
            <a:endParaRPr lang="en-GB" b="1" dirty="0"/>
          </a:p>
        </p:txBody>
      </p:sp>
      <p:pic>
        <p:nvPicPr>
          <p:cNvPr id="6" name="Picture 5">
            <a:extLst>
              <a:ext uri="{FF2B5EF4-FFF2-40B4-BE49-F238E27FC236}">
                <a16:creationId xmlns:a16="http://schemas.microsoft.com/office/drawing/2014/main" id="{C78999C0-8293-445A-8FA6-016B9A97426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pic>
        <p:nvPicPr>
          <p:cNvPr id="1026" name="Picture 2" descr="https://attachments.office.net/owa/CuthbertsonS8%40Hwbcymru.net/service.svc/s/GetAttachmentThumbnail?id=AAMkADJmOWIxNTQwLTg0NGYtNGMxYi1hYTA1LTJhNWJiMGFmNmJlOABGAAAAAABtvsddXHUYS6G%2FvogkchlLBwCz1eFj7oh7S7rZ5hh50vS0AAAAAAEMAACz1eFj7oh7S7rZ5hh50vS0AANxV3r4AAABEgAQAPtNSXVYcTlLibrtutElyuY%3D&amp;thumbnailType=2&amp;token=eyJhbGciOiJSUzI1NiIsImtpZCI6IkZBRDY1NDI2MkM2QUYyOTYxQUExRThDQUI3OEZGMUIyNzBFNzA3RTkiLCJ0eXAiOiJKV1QiLCJ4NXQiOiItdFpVSml4cThwWWFvZWpLdDRfeHNuRG5CLWsifQ.eyJvcmlnaW4iOiJodHRwczovL291dGxvb2sub2ZmaWNlLmNvbSIsInVjIjoiNDQxZDYwZmE4ZWI2NGYyNThlZmVkMzgzNWYwOWQ5Mjk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1MjE4NTMwMCwiZXhwIjoxNjUyMTg1OTAwLCJpc3MiOiIwMDAwMDAwMi0wMDAwLTBmZjEtY2UwMC0wMDAwMDAwMDAwMDBANGYzZjBlNTItYjczNC00MTY0LTk0MDktMWI2MDFkMTQ3OTkzIiwiYXVkIjoiMDAwMDAwMDItMDAwMC0wZmYxLWNlMDAtMDAwMDAwMDAwMDAwL2F0dGFjaG1lbnRzLm9mZmljZS5uZXRANGYzZjBlNTItYjczNC00MTY0LTk0MDktMWI2MDFkMTQ3OTkzIiwiaGFwcCI6Im93YSJ9.hVMdhhVKafWwT7N3jk7xMzc1PQEFmJ5WGJDcBPF-uWyUR8XaAFTZmeO6le8tFq2d_mUt2em8Gels8sUPpWyhCicseChZZ-Y6J592NwVNIX0NyeDk6gc6qttlwVoTit_HQYyi_Mz97IiGFZ4xnDK7Ez1BkeN5JJWEPSvwYQsszk_k1k7pvhXchklWpKUN0-9YbeiktA-oz0zcahInczvI--NFOB9v098iPbtOfcmmSldgb3tOj4h93pwfohcFrnWKgnrktCnZ3xiJ3ag1P3Hejzqj1KdqsVNIUgjPr-Tb_5gR6OtSs8I_qObTdlcoysiWxmO1yOPi-HJ0Prkg90KABQ&amp;X-OWA-CANARY=efVkpiNtxU2iwhJ1sWM6JeAbBOd_MtoYNiHLULRVD8p9VR6S7QBQvyHGjxVlsakfw2J8w5al1VM.&amp;owa=outlook.office.com&amp;scriptVer=20220408004.16&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566" y="3597567"/>
            <a:ext cx="2873892" cy="2155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CuthbertsonS8%40Hwbcymru.net/service.svc/s/GetAttachmentThumbnail?id=AAMkADJmOWIxNTQwLTg0NGYtNGMxYi1hYTA1LTJhNWJiMGFmNmJlOABGAAAAAABtvsddXHUYS6G%2FvogkchlLBwCz1eFj7oh7S7rZ5hh50vS0AAAAAAEMAACz1eFj7oh7S7rZ5hh50vS0AANxV3r4AAABEgAQAHTswb%2FQ1nxBr6qyFdOtxZo%3D&amp;thumbnailType=2&amp;token=eyJhbGciOiJSUzI1NiIsImtpZCI6IkZBRDY1NDI2MkM2QUYyOTYxQUExRThDQUI3OEZGMUIyNzBFNzA3RTkiLCJ0eXAiOiJKV1QiLCJ4NXQiOiItdFpVSml4cThwWWFvZWpLdDRfeHNuRG5CLWsifQ.eyJvcmlnaW4iOiJodHRwczovL291dGxvb2sub2ZmaWNlLmNvbSIsInVjIjoiNDQxZDYwZmE4ZWI2NGYyNThlZmVkMzgzNWYwOWQ5Mjk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1MjE4NTMwMCwiZXhwIjoxNjUyMTg1OTAwLCJpc3MiOiIwMDAwMDAwMi0wMDAwLTBmZjEtY2UwMC0wMDAwMDAwMDAwMDBANGYzZjBlNTItYjczNC00MTY0LTk0MDktMWI2MDFkMTQ3OTkzIiwiYXVkIjoiMDAwMDAwMDItMDAwMC0wZmYxLWNlMDAtMDAwMDAwMDAwMDAwL2F0dGFjaG1lbnRzLm9mZmljZS5uZXRANGYzZjBlNTItYjczNC00MTY0LTk0MDktMWI2MDFkMTQ3OTkzIiwiaGFwcCI6Im93YSJ9.hVMdhhVKafWwT7N3jk7xMzc1PQEFmJ5WGJDcBPF-uWyUR8XaAFTZmeO6le8tFq2d_mUt2em8Gels8sUPpWyhCicseChZZ-Y6J592NwVNIX0NyeDk6gc6qttlwVoTit_HQYyi_Mz97IiGFZ4xnDK7Ez1BkeN5JJWEPSvwYQsszk_k1k7pvhXchklWpKUN0-9YbeiktA-oz0zcahInczvI--NFOB9v098iPbtOfcmmSldgb3tOj4h93pwfohcFrnWKgnrktCnZ3xiJ3ag1P3Hejzqj1KdqsVNIUgjPr-Tb_5gR6OtSs8I_qObTdlcoysiWxmO1yOPi-HJ0Prkg90KABQ&amp;X-OWA-CANARY=efVkpiNtxU2iwhJ1sWM6JeAbBOd_MtoYNiHLULRVD8p9VR6S7QBQvyHGjxVlsakfw2J8w5al1VM.&amp;owa=outlook.office.com&amp;scriptVer=20220408004.16&amp;animation=tr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566" y="1148791"/>
            <a:ext cx="2920914" cy="21906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CuthbertsonS8%40Hwbcymru.net/service.svc/s/GetAttachmentThumbnail?id=AAMkADJmOWIxNTQwLTg0NGYtNGMxYi1hYTA1LTJhNWJiMGFmNmJlOABGAAAAAABtvsddXHUYS6G%2FvogkchlLBwCz1eFj7oh7S7rZ5hh50vS0AAAAAAEMAACz1eFj7oh7S7rZ5hh50vS0AANxV3r4AAABEgAQADEcPU%2FNMWtIjyzTb%2BsV66A%3D&amp;thumbnailType=2&amp;token=eyJhbGciOiJSUzI1NiIsImtpZCI6IkZBRDY1NDI2MkM2QUYyOTYxQUExRThDQUI3OEZGMUIyNzBFNzA3RTkiLCJ0eXAiOiJKV1QiLCJ4NXQiOiItdFpVSml4cThwWWFvZWpLdDRfeHNuRG5CLWsifQ.eyJvcmlnaW4iOiJodHRwczovL291dGxvb2sub2ZmaWNlLmNvbSIsInVjIjoiNDQxZDYwZmE4ZWI2NGYyNThlZmVkMzgzNWYwOWQ5Mjk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1MjE4NTMwMCwiZXhwIjoxNjUyMTg1OTAwLCJpc3MiOiIwMDAwMDAwMi0wMDAwLTBmZjEtY2UwMC0wMDAwMDAwMDAwMDBANGYzZjBlNTItYjczNC00MTY0LTk0MDktMWI2MDFkMTQ3OTkzIiwiYXVkIjoiMDAwMDAwMDItMDAwMC0wZmYxLWNlMDAtMDAwMDAwMDAwMDAwL2F0dGFjaG1lbnRzLm9mZmljZS5uZXRANGYzZjBlNTItYjczNC00MTY0LTk0MDktMWI2MDFkMTQ3OTkzIiwiaGFwcCI6Im93YSJ9.hVMdhhVKafWwT7N3jk7xMzc1PQEFmJ5WGJDcBPF-uWyUR8XaAFTZmeO6le8tFq2d_mUt2em8Gels8sUPpWyhCicseChZZ-Y6J592NwVNIX0NyeDk6gc6qttlwVoTit_HQYyi_Mz97IiGFZ4xnDK7Ez1BkeN5JJWEPSvwYQsszk_k1k7pvhXchklWpKUN0-9YbeiktA-oz0zcahInczvI--NFOB9v098iPbtOfcmmSldgb3tOj4h93pwfohcFrnWKgnrktCnZ3xiJ3ag1P3Hejzqj1KdqsVNIUgjPr-Tb_5gR6OtSs8I_qObTdlcoysiWxmO1yOPi-HJ0Prkg90KABQ&amp;X-OWA-CANARY=Sb7U1bCdQEyvknSGbw9CPoDgCOd_MtoY5ckuD7ZU6NbCkl7IXoEzn0iksL8wW2LGJ-vrrc21oNs.&amp;owa=outlook.office.com&amp;scriptVer=20220408004.16&amp;animation=tr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1136" y="4719688"/>
            <a:ext cx="2755462" cy="20665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13467" y="2000649"/>
            <a:ext cx="3583708" cy="4154984"/>
          </a:xfrm>
          <a:prstGeom prst="rect">
            <a:avLst/>
          </a:prstGeom>
          <a:noFill/>
        </p:spPr>
        <p:txBody>
          <a:bodyPr wrap="square" rtlCol="0">
            <a:spAutoFit/>
          </a:bodyPr>
          <a:lstStyle/>
          <a:p>
            <a:pPr marL="285750" indent="-285750">
              <a:buFontTx/>
              <a:buChar char="-"/>
            </a:pPr>
            <a:r>
              <a:rPr lang="en-GB" sz="2400" dirty="0"/>
              <a:t>Positive feedback from parents</a:t>
            </a:r>
          </a:p>
          <a:p>
            <a:pPr marL="285750" indent="-285750">
              <a:buFontTx/>
              <a:buChar char="-"/>
            </a:pPr>
            <a:r>
              <a:rPr lang="en-GB" sz="2400" dirty="0"/>
              <a:t>Enjoyed hearing about their child's learning from their child</a:t>
            </a:r>
          </a:p>
          <a:p>
            <a:pPr marL="285750" indent="-285750">
              <a:buFontTx/>
              <a:buChar char="-"/>
            </a:pPr>
            <a:r>
              <a:rPr lang="en-GB" sz="2400" dirty="0"/>
              <a:t>More constructive</a:t>
            </a:r>
          </a:p>
          <a:p>
            <a:pPr marL="285750" indent="-285750">
              <a:buFontTx/>
              <a:buChar char="-"/>
            </a:pPr>
            <a:r>
              <a:rPr lang="en-GB" sz="2400" dirty="0"/>
              <a:t>Begins a deeper conversation around individuals learning journey</a:t>
            </a:r>
          </a:p>
          <a:p>
            <a:pPr marL="285750" indent="-285750">
              <a:buFontTx/>
              <a:buChar char="-"/>
            </a:pPr>
            <a:endParaRPr lang="en-GB" sz="2400" dirty="0"/>
          </a:p>
        </p:txBody>
      </p:sp>
    </p:spTree>
    <p:extLst>
      <p:ext uri="{BB962C8B-B14F-4D97-AF65-F5344CB8AC3E}">
        <p14:creationId xmlns:p14="http://schemas.microsoft.com/office/powerpoint/2010/main" val="1140111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72061A-C83F-4293-BB5D-BF2394D92865}"/>
              </a:ext>
            </a:extLst>
          </p:cNvPr>
          <p:cNvSpPr/>
          <p:nvPr/>
        </p:nvSpPr>
        <p:spPr>
          <a:xfrm>
            <a:off x="0" y="138463"/>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Parent Feedback</a:t>
            </a:r>
            <a:endParaRPr lang="en-GB" b="1" dirty="0"/>
          </a:p>
        </p:txBody>
      </p:sp>
      <p:pic>
        <p:nvPicPr>
          <p:cNvPr id="6" name="Picture 5">
            <a:extLst>
              <a:ext uri="{FF2B5EF4-FFF2-40B4-BE49-F238E27FC236}">
                <a16:creationId xmlns:a16="http://schemas.microsoft.com/office/drawing/2014/main" id="{C78999C0-8293-445A-8FA6-016B9A97426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9667" y="-424894"/>
            <a:ext cx="3312234" cy="3044707"/>
          </a:xfrm>
          <a:prstGeom prst="rect">
            <a:avLst/>
          </a:prstGeom>
        </p:spPr>
      </p:pic>
      <p:sp>
        <p:nvSpPr>
          <p:cNvPr id="9" name="Rectangle 8"/>
          <p:cNvSpPr/>
          <p:nvPr/>
        </p:nvSpPr>
        <p:spPr>
          <a:xfrm>
            <a:off x="1430486" y="2325950"/>
            <a:ext cx="7813512" cy="3683060"/>
          </a:xfrm>
          <a:prstGeom prst="rect">
            <a:avLst/>
          </a:prstGeom>
        </p:spPr>
        <p:txBody>
          <a:bodyPr wrap="square">
            <a:spAutoFit/>
          </a:bodyPr>
          <a:lstStyle/>
          <a:p>
            <a:pPr marL="285750" indent="-285750" fontAlgn="base">
              <a:spcAft>
                <a:spcPts val="0"/>
              </a:spcAft>
              <a:buFont typeface="Arial" panose="020B0604020202020204" pitchFamily="34" charset="0"/>
              <a:buChar char="•"/>
            </a:pPr>
            <a:r>
              <a:rPr lang="en-GB" sz="2000" dirty="0">
                <a:solidFill>
                  <a:srgbClr val="000000"/>
                </a:solidFill>
                <a:ea typeface="Times New Roman" panose="02020603050405020304" pitchFamily="18" charset="0"/>
                <a:cs typeface="Calibri" panose="020F0502020204030204" pitchFamily="34" charset="0"/>
              </a:rPr>
              <a:t>What are your thoughts on our report?</a:t>
            </a:r>
            <a:endParaRPr lang="en-GB" sz="1600" dirty="0">
              <a:effectLst/>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r>
              <a:rPr lang="en-GB" sz="2000" dirty="0">
                <a:solidFill>
                  <a:srgbClr val="000000"/>
                </a:solidFill>
                <a:ea typeface="Calibri" panose="020F0502020204030204" pitchFamily="34" charset="0"/>
                <a:cs typeface="Calibri" panose="020F0502020204030204" pitchFamily="34" charset="0"/>
              </a:rPr>
              <a:t>Do you look at your children’s books?</a:t>
            </a:r>
          </a:p>
          <a:p>
            <a:pPr marL="285750" indent="-285750">
              <a:spcAft>
                <a:spcPts val="800"/>
              </a:spcAft>
              <a:buFont typeface="Arial" panose="020B0604020202020204" pitchFamily="34" charset="0"/>
              <a:buChar char="•"/>
            </a:pPr>
            <a:r>
              <a:rPr lang="en-GB" sz="2000" dirty="0"/>
              <a:t>What are your thoughts on parents evening (school cloud and face to face)</a:t>
            </a:r>
          </a:p>
          <a:p>
            <a:pPr marL="285750" lvl="0" indent="-285750" fontAlgn="base">
              <a:buFont typeface="Arial" panose="020B0604020202020204" pitchFamily="34" charset="0"/>
              <a:buChar char="•"/>
            </a:pPr>
            <a:r>
              <a:rPr lang="en-GB" sz="2000" dirty="0"/>
              <a:t>How could we improve parents evening?</a:t>
            </a:r>
          </a:p>
          <a:p>
            <a:pPr marL="285750" lvl="0" indent="-285750">
              <a:buFont typeface="Arial" panose="020B0604020202020204" pitchFamily="34" charset="0"/>
              <a:buChar char="•"/>
            </a:pPr>
            <a:r>
              <a:rPr lang="en-GB" sz="2000" dirty="0"/>
              <a:t>Do you feel we provide enough information on how to support your child? </a:t>
            </a:r>
          </a:p>
          <a:p>
            <a:pPr marL="285750" lvl="0" indent="-285750">
              <a:buFont typeface="Arial" panose="020B0604020202020204" pitchFamily="34" charset="0"/>
              <a:buChar char="•"/>
            </a:pPr>
            <a:r>
              <a:rPr lang="en-GB" sz="2000" dirty="0"/>
              <a:t>How useful is the information provided to support your child?</a:t>
            </a:r>
          </a:p>
          <a:p>
            <a:pPr marL="285750" lvl="0" indent="-285750">
              <a:buFont typeface="Arial" panose="020B0604020202020204" pitchFamily="34" charset="0"/>
              <a:buChar char="•"/>
            </a:pPr>
            <a:r>
              <a:rPr lang="en-GB" sz="2000" dirty="0"/>
              <a:t>What further support could we offer? </a:t>
            </a:r>
          </a:p>
          <a:p>
            <a:pPr marL="285750" lvl="0" indent="-285750">
              <a:buFont typeface="Arial" panose="020B0604020202020204" pitchFamily="34" charset="0"/>
              <a:buChar char="•"/>
            </a:pPr>
            <a:r>
              <a:rPr lang="en-GB" sz="2000" dirty="0"/>
              <a:t>Do you feel you are in a dialogue with the school about your child’s progress?</a:t>
            </a:r>
          </a:p>
        </p:txBody>
      </p:sp>
      <p:pic>
        <p:nvPicPr>
          <p:cNvPr id="2" name="Picture 1"/>
          <p:cNvPicPr>
            <a:picLocks noChangeAspect="1"/>
          </p:cNvPicPr>
          <p:nvPr/>
        </p:nvPicPr>
        <p:blipFill rotWithShape="1">
          <a:blip r:embed="rId4"/>
          <a:srcRect l="37520" t="24049" r="36677" b="13614"/>
          <a:stretch/>
        </p:blipFill>
        <p:spPr>
          <a:xfrm>
            <a:off x="9601201" y="1206230"/>
            <a:ext cx="2305707" cy="31332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02554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0DBE7-0460-4B08-BE93-90B705F5F313}"/>
              </a:ext>
            </a:extLst>
          </p:cNvPr>
          <p:cNvSpPr/>
          <p:nvPr/>
        </p:nvSpPr>
        <p:spPr>
          <a:xfrm>
            <a:off x="1851530" y="2044301"/>
            <a:ext cx="9445657" cy="369332"/>
          </a:xfrm>
          <a:prstGeom prst="rect">
            <a:avLst/>
          </a:prstGeom>
        </p:spPr>
        <p:txBody>
          <a:bodyPr wrap="square">
            <a:spAutoFit/>
          </a:bodyPr>
          <a:lstStyle/>
          <a:p>
            <a:r>
              <a:rPr lang="en-GB" dirty="0">
                <a:hlinkClick r:id="rId2" tooltip="Original URL: https://youtu.be/QjF0l5mIi74. Click or tap if you trust this link."/>
              </a:rPr>
              <a:t>https://youtu.be/QjF0l5mIi74</a:t>
            </a:r>
            <a:endParaRPr lang="en-GB" dirty="0"/>
          </a:p>
        </p:txBody>
      </p:sp>
      <p:sp>
        <p:nvSpPr>
          <p:cNvPr id="5" name="TextBox 4">
            <a:extLst>
              <a:ext uri="{FF2B5EF4-FFF2-40B4-BE49-F238E27FC236}">
                <a16:creationId xmlns:a16="http://schemas.microsoft.com/office/drawing/2014/main" id="{5A9E452E-51F0-42DB-BEDF-82E3972CEF51}"/>
              </a:ext>
            </a:extLst>
          </p:cNvPr>
          <p:cNvSpPr txBox="1"/>
          <p:nvPr/>
        </p:nvSpPr>
        <p:spPr>
          <a:xfrm>
            <a:off x="823799" y="386918"/>
            <a:ext cx="10892982" cy="923330"/>
          </a:xfrm>
          <a:prstGeom prst="rect">
            <a:avLst/>
          </a:prstGeom>
          <a:noFill/>
        </p:spPr>
        <p:txBody>
          <a:bodyPr wrap="none" rtlCol="0">
            <a:spAutoFit/>
          </a:bodyPr>
          <a:lstStyle/>
          <a:p>
            <a:pPr algn="ctr"/>
            <a:r>
              <a:rPr lang="en-US" dirty="0"/>
              <a:t>To help explain the Assessment system and the enquiry in greater detail please use the links below to watch </a:t>
            </a:r>
          </a:p>
          <a:p>
            <a:pPr algn="ctr"/>
            <a:r>
              <a:rPr lang="en-US" dirty="0"/>
              <a:t>AOLE Expressive Arts Network launch on the 7</a:t>
            </a:r>
            <a:r>
              <a:rPr lang="en-US" baseline="30000" dirty="0"/>
              <a:t>th</a:t>
            </a:r>
            <a:r>
              <a:rPr lang="en-US" dirty="0"/>
              <a:t> June 2022 and the Sci-Tech Network launch on the 12</a:t>
            </a:r>
            <a:r>
              <a:rPr lang="en-US" baseline="30000" dirty="0"/>
              <a:t>th</a:t>
            </a:r>
            <a:r>
              <a:rPr lang="en-US" dirty="0"/>
              <a:t> July 2022. </a:t>
            </a:r>
          </a:p>
          <a:p>
            <a:pPr algn="ctr"/>
            <a:r>
              <a:rPr lang="en-US" dirty="0"/>
              <a:t>In this we discuss the wider idea and our focus of the enquiry:</a:t>
            </a:r>
            <a:endParaRPr lang="en-GB" dirty="0"/>
          </a:p>
        </p:txBody>
      </p:sp>
      <p:pic>
        <p:nvPicPr>
          <p:cNvPr id="6" name="Picture 5">
            <a:extLst>
              <a:ext uri="{FF2B5EF4-FFF2-40B4-BE49-F238E27FC236}">
                <a16:creationId xmlns:a16="http://schemas.microsoft.com/office/drawing/2014/main" id="{B8349AC9-3FA6-4C23-A0EC-E3CF36125337}"/>
              </a:ext>
            </a:extLst>
          </p:cNvPr>
          <p:cNvPicPr>
            <a:picLocks noChangeAspect="1"/>
          </p:cNvPicPr>
          <p:nvPr/>
        </p:nvPicPr>
        <p:blipFill rotWithShape="1">
          <a:blip r:embed="rId3"/>
          <a:srcRect l="9148" t="12508" r="10310" b="7217"/>
          <a:stretch/>
        </p:blipFill>
        <p:spPr>
          <a:xfrm>
            <a:off x="1098119" y="2839782"/>
            <a:ext cx="4727079" cy="2650190"/>
          </a:xfrm>
          <a:prstGeom prst="rect">
            <a:avLst/>
          </a:prstGeom>
        </p:spPr>
      </p:pic>
      <p:pic>
        <p:nvPicPr>
          <p:cNvPr id="3" name="Picture 2">
            <a:extLst>
              <a:ext uri="{FF2B5EF4-FFF2-40B4-BE49-F238E27FC236}">
                <a16:creationId xmlns:a16="http://schemas.microsoft.com/office/drawing/2014/main" id="{8B35946F-5046-47CD-921D-C07DD9BD8A4E}"/>
              </a:ext>
            </a:extLst>
          </p:cNvPr>
          <p:cNvPicPr>
            <a:picLocks noChangeAspect="1"/>
          </p:cNvPicPr>
          <p:nvPr/>
        </p:nvPicPr>
        <p:blipFill>
          <a:blip r:embed="rId4"/>
          <a:stretch>
            <a:fillRect/>
          </a:stretch>
        </p:blipFill>
        <p:spPr>
          <a:xfrm>
            <a:off x="6574359" y="2839783"/>
            <a:ext cx="4727079" cy="2650190"/>
          </a:xfrm>
          <a:prstGeom prst="rect">
            <a:avLst/>
          </a:prstGeom>
        </p:spPr>
      </p:pic>
      <p:sp>
        <p:nvSpPr>
          <p:cNvPr id="7" name="Rectangle 6">
            <a:extLst>
              <a:ext uri="{FF2B5EF4-FFF2-40B4-BE49-F238E27FC236}">
                <a16:creationId xmlns:a16="http://schemas.microsoft.com/office/drawing/2014/main" id="{E0D8BD15-314A-4B77-BB8F-68A904949598}"/>
              </a:ext>
            </a:extLst>
          </p:cNvPr>
          <p:cNvSpPr/>
          <p:nvPr/>
        </p:nvSpPr>
        <p:spPr>
          <a:xfrm>
            <a:off x="7456018" y="2044301"/>
            <a:ext cx="2963760" cy="369332"/>
          </a:xfrm>
          <a:prstGeom prst="rect">
            <a:avLst/>
          </a:prstGeom>
        </p:spPr>
        <p:txBody>
          <a:bodyPr wrap="none">
            <a:spAutoFit/>
          </a:bodyPr>
          <a:lstStyle/>
          <a:p>
            <a:r>
              <a:rPr lang="en-GB" dirty="0">
                <a:hlinkClick r:id="rId5" tooltip="Original URL: https://youtu.be/OBl056lTiAY. Click or tap if you trust this link."/>
              </a:rPr>
              <a:t>https://youtu.be/OBl056lTiAY</a:t>
            </a:r>
            <a:endParaRPr lang="en-GB" dirty="0"/>
          </a:p>
        </p:txBody>
      </p:sp>
    </p:spTree>
    <p:extLst>
      <p:ext uri="{BB962C8B-B14F-4D97-AF65-F5344CB8AC3E}">
        <p14:creationId xmlns:p14="http://schemas.microsoft.com/office/powerpoint/2010/main" val="1373101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346509" y="6466573"/>
            <a:ext cx="1269572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96316" y="962527"/>
            <a:ext cx="662615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26" name="Picture 2" descr="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2" y="168892"/>
            <a:ext cx="5814504" cy="4360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rwas.wales/app/themes/v1/images/rwas-cres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63" y="4783797"/>
            <a:ext cx="11144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065" y="5067344"/>
            <a:ext cx="1556004" cy="1168730"/>
          </a:xfrm>
          <a:prstGeom prst="rect">
            <a:avLst/>
          </a:prstGeom>
        </p:spPr>
      </p:pic>
      <p:pic>
        <p:nvPicPr>
          <p:cNvPr id="8" name="Picture 2" descr="Image.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102" y="1373241"/>
            <a:ext cx="6621758" cy="4966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0169" y="385011"/>
            <a:ext cx="5941691" cy="461665"/>
          </a:xfrm>
          <a:prstGeom prst="rect">
            <a:avLst/>
          </a:prstGeom>
          <a:noFill/>
        </p:spPr>
        <p:txBody>
          <a:bodyPr wrap="none" rtlCol="0">
            <a:spAutoFit/>
          </a:bodyPr>
          <a:lstStyle/>
          <a:p>
            <a:r>
              <a:rPr lang="en-US" sz="2400" b="1" dirty="0"/>
              <a:t>Community engagement RWAS Winter Fayre </a:t>
            </a:r>
            <a:endParaRPr lang="en-GB" sz="2400" b="1" dirty="0"/>
          </a:p>
        </p:txBody>
      </p:sp>
    </p:spTree>
    <p:extLst>
      <p:ext uri="{BB962C8B-B14F-4D97-AF65-F5344CB8AC3E}">
        <p14:creationId xmlns:p14="http://schemas.microsoft.com/office/powerpoint/2010/main" val="3674852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1E109-C837-4362-9DF6-36BE9E18356D}"/>
              </a:ext>
            </a:extLst>
          </p:cNvPr>
          <p:cNvSpPr/>
          <p:nvPr/>
        </p:nvSpPr>
        <p:spPr>
          <a:xfrm>
            <a:off x="1472152" y="1720840"/>
            <a:ext cx="9247695" cy="3693319"/>
          </a:xfrm>
          <a:prstGeom prst="rect">
            <a:avLst/>
          </a:prstGeom>
        </p:spPr>
        <p:txBody>
          <a:bodyPr wrap="square">
            <a:spAutoFit/>
          </a:bodyPr>
          <a:lstStyle/>
          <a:p>
            <a:r>
              <a:rPr lang="en-US" b="1" dirty="0"/>
              <a:t>Things to consider:</a:t>
            </a:r>
          </a:p>
          <a:p>
            <a:r>
              <a:rPr lang="en-US" dirty="0"/>
              <a:t>Create learner friendly statements that support the pupil progress</a:t>
            </a:r>
          </a:p>
          <a:p>
            <a:r>
              <a:rPr lang="en-US" dirty="0"/>
              <a:t>Avoid tick boxing and matrixes</a:t>
            </a:r>
          </a:p>
          <a:p>
            <a:r>
              <a:rPr lang="en-US" dirty="0"/>
              <a:t>Review the final parent feedback from the reports</a:t>
            </a:r>
          </a:p>
          <a:p>
            <a:r>
              <a:rPr lang="en-US" dirty="0"/>
              <a:t>Focus on using the visual element to document the learning journey. In relation to this, we must consider further:</a:t>
            </a:r>
          </a:p>
          <a:p>
            <a:r>
              <a:rPr lang="en-US" dirty="0"/>
              <a:t>In the implementation of the trial we must ensure the progression steps/descriptions of learning do not become a series of criteria that are being assessed against.  We should not be assessing directly against the descriptions of learning/ progression steps, or be undertaking discrete assessment tasks, or independent learning and teaching activities based on them. We should be using the descriptions of learning to provide guidance on the direction and pace of progression to inform our curriculum design and learning and teaching, and use them to develop a wide range of assessment approaches that help determine whether and how progress is being made. </a:t>
            </a:r>
          </a:p>
        </p:txBody>
      </p:sp>
      <p:sp>
        <p:nvSpPr>
          <p:cNvPr id="3" name="Rectangle 2">
            <a:extLst>
              <a:ext uri="{FF2B5EF4-FFF2-40B4-BE49-F238E27FC236}">
                <a16:creationId xmlns:a16="http://schemas.microsoft.com/office/drawing/2014/main" id="{2EE7382E-2E8A-4F17-B0D9-78818F451B0A}"/>
              </a:ext>
            </a:extLst>
          </p:cNvPr>
          <p:cNvSpPr/>
          <p:nvPr/>
        </p:nvSpPr>
        <p:spPr>
          <a:xfrm>
            <a:off x="0" y="138463"/>
            <a:ext cx="12192000" cy="74420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Going forward</a:t>
            </a:r>
            <a:endParaRPr lang="en-GB" b="1" dirty="0"/>
          </a:p>
        </p:txBody>
      </p:sp>
    </p:spTree>
    <p:extLst>
      <p:ext uri="{BB962C8B-B14F-4D97-AF65-F5344CB8AC3E}">
        <p14:creationId xmlns:p14="http://schemas.microsoft.com/office/powerpoint/2010/main" val="414571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93" y="300069"/>
            <a:ext cx="7300117" cy="5475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970" y="300069"/>
            <a:ext cx="2297970" cy="30639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jpe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455970" y="3465093"/>
            <a:ext cx="3051209" cy="22884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73255" y="6179419"/>
            <a:ext cx="12464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054" name="Picture 6" descr="https://attachments.office.net/owa/CuthbertsonS8%40Hwbcymru.net/service.svc/s/GetAttachmentThumbnail?id=AAMkADJmOWIxNTQwLTg0NGYtNGMxYi1hYTA1LTJhNWJiMGFmNmJlOABGAAAAAABtvsddXHUYS6G%2FvogkchlLBwCz1eFj7oh7S7rZ5hh50vS0AAAAAAEMAACz1eFj7oh7S7rZ5hh50vS0AAMrTxtwAAABEgAQABic0dti6O1IvxNXyM34Erk%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jczNywiZXhwIjoxNjQzMTE3MzM3LCJpc3MiOiIwMDAwMDAwMi0wMDAwLTBmZjEtY2UwMC0wMDAwMDAwMDAwMDBANGYzZjBlNTItYjczNC00MTY0LTk0MDktMWI2MDFkMTQ3OTkzIiwiYXVkIjoiMDAwMDAwMDItMDAwMC0wZmYxLWNlMDAtMDAwMDAwMDAwMDAwL2F0dGFjaG1lbnRzLm9mZmljZS5uZXRANGYzZjBlNTItYjczNC00MTY0LTk0MDktMWI2MDFkMTQ3OTkzIiwiaGFwcCI6Im93YSJ9.l49mYJHfIgYYnl4kaxJyG5FZ_-KCe_fumb6FxNoDHbOztlFDXCMGiycg3Ax9qY3Zt2BGebN_ANZAVF7GWI4BCZ5GyFeuakT_7u8eotKqR2xwaVAM9WRV365YH5PwSe_B9nbYUCxsIAeYw7lhjoMIrr_SBMYJRCuIo9x_oxqCoPYDE2ev_il23MYHfBHhZr9Z2Vgr7dhvnnaQ1gI52SkBAxYqjYE1XrTvGM3N-q_WTqpgUEwnJEoaR6rQiKAD1Ac8CO1sPChGCTiJdNhqzig7RPn7ic9Vt_H1wh39_MfivrB5cFMOyznAjEnpy0scigPSh4IoWTLegOm3C7q12EfM8w&amp;X-OWA-CANARY=L6i2IZvID0-zI1mMu3uyWADhwVoF4NkYTN5_YfcdFSXoa2kbN1euXansSdro3NVLl1g-md5jxi4.&amp;owa=outlook.office.com&amp;scriptVer=20220117005.08&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316028"/>
            <a:ext cx="2286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ttachments.office.net/owa/CuthbertsonS8%40Hwbcymru.net/service.svc/s/GetAttachmentThumbnail?id=AAMkADJmOWIxNTQwLTg0NGYtNGMxYi1hYTA1LTJhNWJiMGFmNmJlOABGAAAAAABtvsddXHUYS6G%2FvogkchlLBwCz1eFj7oh7S7rZ5hh50vS0AAAAAAEMAACz1eFj7oh7S7rZ5hh50vS0AAMrTxtwAAABEgAQAMziC0i8TzBEqBregsFZmFM%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jczNywiZXhwIjoxNjQzMTE3MzM3LCJpc3MiOiIwMDAwMDAwMi0wMDAwLTBmZjEtY2UwMC0wMDAwMDAwMDAwMDBANGYzZjBlNTItYjczNC00MTY0LTk0MDktMWI2MDFkMTQ3OTkzIiwiYXVkIjoiMDAwMDAwMDItMDAwMC0wZmYxLWNlMDAtMDAwMDAwMDAwMDAwL2F0dGFjaG1lbnRzLm9mZmljZS5uZXRANGYzZjBlNTItYjczNC00MTY0LTk0MDktMWI2MDFkMTQ3OTkzIiwiaGFwcCI6Im93YSJ9.l49mYJHfIgYYnl4kaxJyG5FZ_-KCe_fumb6FxNoDHbOztlFDXCMGiycg3Ax9qY3Zt2BGebN_ANZAVF7GWI4BCZ5GyFeuakT_7u8eotKqR2xwaVAM9WRV365YH5PwSe_B9nbYUCxsIAeYw7lhjoMIrr_SBMYJRCuIo9x_oxqCoPYDE2ev_il23MYHfBHhZr9Z2Vgr7dhvnnaQ1gI52SkBAxYqjYE1XrTvGM3N-q_WTqpgUEwnJEoaR6rQiKAD1Ac8CO1sPChGCTiJdNhqzig7RPn7ic9Vt_H1wh39_MfivrB5cFMOyznAjEnpy0scigPSh4IoWTLegOm3C7q12EfM8w&amp;X-OWA-CANARY=YZq_gGHrMEWCXSpnNVJQmlBZbJYF4NkY4PpDK1SF19qiQO-KRfzA1Gp7StMGKilI47LGbK9dsGw.&amp;owa=outlook.office.com&amp;scriptVer=20220117005.08&amp;animation=tr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207772" y="3845474"/>
            <a:ext cx="2288408" cy="152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4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ttachments.office.net/owa/CuthbertsonS8%40Hwbcymru.net/service.svc/s/GetAttachmentThumbnail?id=AAMkADJmOWIxNTQwLTg0NGYtNGMxYi1hYTA1LTJhNWJiMGFmNmJlOABGAAAAAABtvsddXHUYS6G%2FvogkchlLBwCz1eFj7oh7S7rZ5hh50vS0AAAAAAEMAACz1eFj7oh7S7rZ5hh50vS0AAMrTxtwAAABEgAQAPSeGwxZrLNCgSK0rmMZws0%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jQzNywiZXhwIjoxNjQzMTE3MDM3LCJpc3MiOiIwMDAwMDAwMi0wMDAwLTBmZjEtY2UwMC0wMDAwMDAwMDAwMDBANGYzZjBlNTItYjczNC00MTY0LTk0MDktMWI2MDFkMTQ3OTkzIiwiYXVkIjoiMDAwMDAwMDItMDAwMC0wZmYxLWNlMDAtMDAwMDAwMDAwMDAwL2F0dGFjaG1lbnRzLm9mZmljZS5uZXRANGYzZjBlNTItYjczNC00MTY0LTk0MDktMWI2MDFkMTQ3OTkzIiwiaGFwcCI6Im93YSJ9.QtFI6WVdecDMA0YPwEGDtXbw3tzcg0b4RbCD8KKiVZ3o8Fw9LwPIAyU00muMxFCI469gJe1ka_H7xF_lGYpQJTLL_52dqGu4DiwhYD92uknkL76gydDVCAVUd1LDhFRfZsXi5c-0OVQArre4bCaq97RL9YVZbP9_YSmxjCTFbnRYVExeHMLQ6CELkBJUNP_WEvatWJ6Ua7jIp4LXdQi3ghyyT4d-sAfG6X89Q38NOPxPhbVfPQv5wrnQkl4aaxn0XBW5N3su4OXDtcHIicJv9jOJfecoJRshti2TFtw_DX_bbCFZg8Jj5jWwwWeyqP0GILSx-qAVhpA_MYSwESPamQ&amp;X-OWA-CANARY=SbJ20CX2D0COpAj6Rd139wDl5CkF4NkY5_WWp-4QQjo6mx0tArEbvo8a6B10QvA46kwn1tn1Nlk.&amp;owa=outlook.office.com&amp;scriptVer=20220117005.08&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80" y="170097"/>
            <a:ext cx="7686952" cy="57652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3255" y="6179419"/>
            <a:ext cx="12464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100" name="Picture 4" descr="https://attachments.office.net/owa/CuthbertsonS8%40Hwbcymru.net/service.svc/s/GetAttachmentThumbnail?id=AAMkADJmOWIxNTQwLTg0NGYtNGMxYi1hYTA1LTJhNWJiMGFmNmJlOABGAAAAAABtvsddXHUYS6G%2FvogkchlLBwCz1eFj7oh7S7rZ5hh50vS0AAAAAAEMAACz1eFj7oh7S7rZ5hh50vS0AAMrTxtxAAABEgAQADqL%2FcBTB09Ep4h8Ug6RRjg%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zYzOCwiZXhwIjoxNjQzMTE4MjM4LCJpc3MiOiIwMDAwMDAwMi0wMDAwLTBmZjEtY2UwMC0wMDAwMDAwMDAwMDBANGYzZjBlNTItYjczNC00MTY0LTk0MDktMWI2MDFkMTQ3OTkzIiwiYXVkIjoiMDAwMDAwMDItMDAwMC0wZmYxLWNlMDAtMDAwMDAwMDAwMDAwL2F0dGFjaG1lbnRzLm9mZmljZS5uZXRANGYzZjBlNTItYjczNC00MTY0LTk0MDktMWI2MDFkMTQ3OTkzIiwiaGFwcCI6Im93YSJ9.adl9Kza3GtBA2Va3Da9PZaqUw4RtYOSKVYdEU5b7aGtDRDbkOrlJZhYNvwMil2hlAeHzsUweqpHzxe9yuWWO75ALV2kACUxaFUXRzvlcSek0GDGTKTpClwl8q1KI0666YeMVXLjNvZCUvEfnAcsFWXAfiG4p2yRyizYSEhdrHnblqvGLbLzu_3gjMg6buGLmIV-A1TgT3sDQFuGydPv_jnDhaVtBI_hYupM0QWOTwH85Xsrjb3MHD-7b5WO06GdoqM93dw7axojgFf56uF5YEuCf4WhW_ZTH4Zu_qxJr5Z_qZQSLo6pEYyUxXBvoXoEMPPE1ZDFhXZygc5CZHhWKAg&amp;X-OWA-CANARY=Dqjbuyyw2U6P2YZhMXtPusBsKJkH4NkYRI6fiOza3gc-zdbeTjE6ThIrcMkYYeTpXQKpgcgpTWM.&amp;owa=outlook.office.com&amp;scriptVer=20220117005.08&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35875" y="551097"/>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attachments.office.net/owa/CuthbertsonS8%40Hwbcymru.net/service.svc/s/GetAttachmentThumbnail?id=AAMkADJmOWIxNTQwLTg0NGYtNGMxYi1hYTA1LTJhNWJiMGFmNmJlOABGAAAAAABtvsddXHUYS6G%2FvogkchlLBwCz1eFj7oh7S7rZ5hh50vS0AAAAAAEMAACz1eFj7oh7S7rZ5hh50vS0AAMrTxtxAAABEgAQANvMmlXVZPpNvquTZ%2F48ADk%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zYzOCwiZXhwIjoxNjQzMTE4MjM4LCJpc3MiOiIwMDAwMDAwMi0wMDAwLTBmZjEtY2UwMC0wMDAwMDAwMDAwMDBANGYzZjBlNTItYjczNC00MTY0LTk0MDktMWI2MDFkMTQ3OTkzIiwiYXVkIjoiMDAwMDAwMDItMDAwMC0wZmYxLWNlMDAtMDAwMDAwMDAwMDAwL2F0dGFjaG1lbnRzLm9mZmljZS5uZXRANGYzZjBlNTItYjczNC00MTY0LTk0MDktMWI2MDFkMTQ3OTkzIiwiaGFwcCI6Im93YSJ9.adl9Kza3GtBA2Va3Da9PZaqUw4RtYOSKVYdEU5b7aGtDRDbkOrlJZhYNvwMil2hlAeHzsUweqpHzxe9yuWWO75ALV2kACUxaFUXRzvlcSek0GDGTKTpClwl8q1KI0666YeMVXLjNvZCUvEfnAcsFWXAfiG4p2yRyizYSEhdrHnblqvGLbLzu_3gjMg6buGLmIV-A1TgT3sDQFuGydPv_jnDhaVtBI_hYupM0QWOTwH85Xsrjb3MHD-7b5WO06GdoqM93dw7axojgFf56uF5YEuCf4WhW_ZTH4Zu_qxJr5Z_qZQSLo6pEYyUxXBvoXoEMPPE1ZDFhXZygc5CZHhWKAg&amp;X-OWA-CANARY=Dqjbuyyw2U6P2YZhMXtPusBsKJkH4NkYRI6fiOza3gc-zdbeTjE6ThIrcMkYYeTpXQKpgcgpTWM.&amp;owa=outlook.office.com&amp;scriptVer=20220117005.08&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248776" y="3268312"/>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76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318" y="162993"/>
            <a:ext cx="7675391" cy="575654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73255" y="6179419"/>
            <a:ext cx="12464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248852" y="240632"/>
            <a:ext cx="3388092" cy="4832092"/>
          </a:xfrm>
          <a:prstGeom prst="rect">
            <a:avLst/>
          </a:prstGeom>
          <a:noFill/>
        </p:spPr>
        <p:txBody>
          <a:bodyPr wrap="square" rtlCol="0">
            <a:spAutoFit/>
          </a:bodyPr>
          <a:lstStyle/>
          <a:p>
            <a:pPr marL="285750" indent="-285750">
              <a:buFontTx/>
              <a:buChar char="-"/>
            </a:pPr>
            <a:r>
              <a:rPr lang="en-US" sz="2800" dirty="0"/>
              <a:t>Welsh Culture and History</a:t>
            </a:r>
          </a:p>
          <a:p>
            <a:pPr marL="285750" indent="-285750">
              <a:buFontTx/>
              <a:buChar char="-"/>
            </a:pPr>
            <a:r>
              <a:rPr lang="en-US" sz="2800" dirty="0"/>
              <a:t>More practical subjects</a:t>
            </a:r>
          </a:p>
          <a:p>
            <a:pPr marL="285750" indent="-285750">
              <a:buFontTx/>
              <a:buChar char="-"/>
            </a:pPr>
            <a:r>
              <a:rPr lang="en-US" sz="2800" dirty="0"/>
              <a:t>Outdoor learning</a:t>
            </a:r>
          </a:p>
          <a:p>
            <a:pPr marL="285750" indent="-285750">
              <a:buFontTx/>
              <a:buChar char="-"/>
            </a:pPr>
            <a:r>
              <a:rPr lang="en-US" sz="2800" dirty="0"/>
              <a:t>Focus on finance </a:t>
            </a:r>
          </a:p>
          <a:p>
            <a:pPr marL="285750" indent="-285750">
              <a:buFontTx/>
              <a:buChar char="-"/>
            </a:pPr>
            <a:r>
              <a:rPr lang="en-US" sz="2800" dirty="0"/>
              <a:t>Life skills</a:t>
            </a:r>
          </a:p>
          <a:p>
            <a:pPr marL="285750" indent="-285750">
              <a:buFontTx/>
              <a:buChar char="-"/>
            </a:pPr>
            <a:r>
              <a:rPr lang="en-US" sz="2800" dirty="0"/>
              <a:t>Welsh language </a:t>
            </a:r>
          </a:p>
          <a:p>
            <a:pPr marL="285750" indent="-285750">
              <a:buFontTx/>
              <a:buChar char="-"/>
            </a:pPr>
            <a:r>
              <a:rPr lang="en-US" sz="2800" dirty="0"/>
              <a:t>Well rounded education </a:t>
            </a:r>
          </a:p>
          <a:p>
            <a:pPr marL="285750" indent="-285750">
              <a:buFontTx/>
              <a:buChar char="-"/>
            </a:pPr>
            <a:endParaRPr lang="en-GB" sz="2800" dirty="0"/>
          </a:p>
        </p:txBody>
      </p:sp>
      <p:pic>
        <p:nvPicPr>
          <p:cNvPr id="8" name="Picture 6" descr="https://rwas.wales/app/themes/v1/images/rwas-cres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928" y="4769225"/>
            <a:ext cx="979648" cy="12559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6964" y="4837133"/>
            <a:ext cx="1556004" cy="1168730"/>
          </a:xfrm>
          <a:prstGeom prst="rect">
            <a:avLst/>
          </a:prstGeom>
        </p:spPr>
      </p:pic>
    </p:spTree>
    <p:extLst>
      <p:ext uri="{BB962C8B-B14F-4D97-AF65-F5344CB8AC3E}">
        <p14:creationId xmlns:p14="http://schemas.microsoft.com/office/powerpoint/2010/main" val="1668752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847023"/>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5128" y="231006"/>
            <a:ext cx="5638210" cy="523220"/>
          </a:xfrm>
          <a:prstGeom prst="rect">
            <a:avLst/>
          </a:prstGeom>
          <a:noFill/>
        </p:spPr>
        <p:txBody>
          <a:bodyPr wrap="none" rtlCol="0">
            <a:spAutoFit/>
          </a:bodyPr>
          <a:lstStyle/>
          <a:p>
            <a:r>
              <a:rPr lang="en-US" sz="2800" b="1" dirty="0"/>
              <a:t>Curriculum for Wales – cluster logo  </a:t>
            </a:r>
            <a:endParaRPr lang="en-GB" sz="2800" b="1" dirty="0"/>
          </a:p>
        </p:txBody>
      </p:sp>
      <p:pic>
        <p:nvPicPr>
          <p:cNvPr id="5124" name="Picture 4" descr="https://attachments.office.net/owa/CuthbertsonS8%40Hwbcymru.net/service.svc/s/GetAttachmentThumbnail?id=AAMkADJmOWIxNTQwLTg0NGYtNGMxYi1hYTA1LTJhNWJiMGFmNmJlOABGAAAAAABtvsddXHUYS6G%2FvogkchlLBwCz1eFj7oh7S7rZ5hh50vS0AAAAAAEMAACz1eFj7oh7S7rZ5hh50vS0AAMrTxt1AAABEgAQAFkYRg%2BmZypLgrMeA%2B0qm%2BE%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zMzOCwiZXhwIjoxNjQzMTE3OTM4LCJpc3MiOiIwMDAwMDAwMi0wMDAwLTBmZjEtY2UwMC0wMDAwMDAwMDAwMDBANGYzZjBlNTItYjczNC00MTY0LTk0MDktMWI2MDFkMTQ3OTkzIiwiYXVkIjoiMDAwMDAwMDItMDAwMC0wZmYxLWNlMDAtMDAwMDAwMDAwMDAwL2F0dGFjaG1lbnRzLm9mZmljZS5uZXRANGYzZjBlNTItYjczNC00MTY0LTk0MDktMWI2MDFkMTQ3OTkzIiwiaGFwcCI6Im93YSJ9.cHg33IFphxVHGKTT27u2fxPzLf29i-r-jSz6aNCawUK2YimB9rxQnIBKCQmZsMlxIpekSwcnGS5YPZxxQTwu1wzWuZx_vw8q2UyDja71JT3STl5k3CGKYdaPwGp7mItw4QhGBH9_-aswagpVDP9IfKXINjvx_6r_RZh7df_L-EOIcBHFZIe67uEUMC_EHpz4C_TJcK8eu-cD4P-FuJukWGGTZRPgEz5MVud8nEGJbr2RsIsUiVAcncdX95FXjV6Uj2knzy8XzkMdnNe4G7VG0onmjZVOLVKMNmcNcOaQxa60fkDEqZwAI0vhDp2MAmZCgiuWnOv0l3X8DMqH_wk1Lg&amp;X-OWA-CANARY=kYY2A4Q1ykKCJrmyrUOA9BAem_EG4NkYFXwpSqaxqf-uORKRY3MSqbXTq906fveQG1qzsTKXbcg.&amp;owa=outlook.office.com&amp;scriptVer=20220117005.08&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206" y="1451862"/>
            <a:ext cx="2716446" cy="20373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attachments.office.net/owa/CuthbertsonS8%40Hwbcymru.net/service.svc/s/GetAttachmentThumbnail?id=AAMkADJmOWIxNTQwLTg0NGYtNGMxYi1hYTA1LTJhNWJiMGFmNmJlOABGAAAAAABtvsddXHUYS6G%2FvogkchlLBwCz1eFj7oh7S7rZ5hh50vS0AAAAAAEMAACz1eFj7oh7S7rZ5hh50vS0AAMrTxt1AAABEgAQAOq%2FiHSiQV9CuX0MOkKwbdU%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zMzOCwiZXhwIjoxNjQzMTE3OTM4LCJpc3MiOiIwMDAwMDAwMi0wMDAwLTBmZjEtY2UwMC0wMDAwMDAwMDAwMDBANGYzZjBlNTItYjczNC00MTY0LTk0MDktMWI2MDFkMTQ3OTkzIiwiYXVkIjoiMDAwMDAwMDItMDAwMC0wZmYxLWNlMDAtMDAwMDAwMDAwMDAwL2F0dGFjaG1lbnRzLm9mZmljZS5uZXRANGYzZjBlNTItYjczNC00MTY0LTk0MDktMWI2MDFkMTQ3OTkzIiwiaGFwcCI6Im93YSJ9.cHg33IFphxVHGKTT27u2fxPzLf29i-r-jSz6aNCawUK2YimB9rxQnIBKCQmZsMlxIpekSwcnGS5YPZxxQTwu1wzWuZx_vw8q2UyDja71JT3STl5k3CGKYdaPwGp7mItw4QhGBH9_-aswagpVDP9IfKXINjvx_6r_RZh7df_L-EOIcBHFZIe67uEUMC_EHpz4C_TJcK8eu-cD4P-FuJukWGGTZRPgEz5MVud8nEGJbr2RsIsUiVAcncdX95FXjV6Uj2knzy8XzkMdnNe4G7VG0onmjZVOLVKMNmcNcOaQxa60fkDEqZwAI0vhDp2MAmZCgiuWnOv0l3X8DMqH_wk1Lg&amp;X-OWA-CANARY=kYY2A4Q1ykKCJrmyrUOA9BAem_EG4NkYFXwpSqaxqf-uORKRY3MSqbXTq906fveQG1qzsTKXbcg.&amp;owa=outlook.office.com&amp;scriptVer=20220117005.08&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198" y="3157774"/>
            <a:ext cx="2635953" cy="351460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r="20142"/>
          <a:stretch/>
        </p:blipFill>
        <p:spPr bwMode="auto">
          <a:xfrm rot="5400000">
            <a:off x="3760624" y="1692647"/>
            <a:ext cx="2960479" cy="20852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attachments.office.net/owa/CuthbertsonS8%40Hwbcymru.net/service.svc/s/GetAttachmentThumbnail?id=AAMkADJmOWIxNTQwLTg0NGYtNGMxYi1hYTA1LTJhNWJiMGFmNmJlOABGAAAAAABtvsddXHUYS6G%2FvogkchlLBwCz1eFj7oh7S7rZ5hh50vS0AAAAAAEMAACz1eFj7oh7S7rZ5hh50vS0AAMrTxt1AAABEgAQAB6WW1FXgORFjdV9b8WAH6k%3D&amp;thumbnailType=2&amp;token=eyJhbGciOiJSUzI1NiIsImtpZCI6IkZBRDY1NDI2MkM2QUYyOTYxQUExRThDQUI3OEZGMUIyNzBFNzA3RTkiLCJ0eXAiOiJKV1QiLCJ4NXQiOiItdFpVSml4cThwWWFvZWpLdDRfeHNuRG5CLWsifQ.eyJvcmlnaW4iOiJodHRwczovL291dGxvb2sub2ZmaWNlLmNvbSIsInVjIjoiNWRjZDQwMjM5NzllNDJlOWE0NDk5YjVkNDc1ZDU2ZGEiLCJzaWduaW5fc3RhdGUiOiJbXCJpbmtub3dubnR3a1wiLFwia21zaVwiXSIsInZlciI6IkV4Y2hhbmdlLkNhbGxiYWNrLlYxIiwiYXBwY3R4c2VuZGVyIjoiT3dhRG93bmxvYWRANGYzZjBlNTItYjczNC00MTY0LTk0MDktMWI2MDFkMTQ3OTkzIiwiaXNzcmluZyI6IldXIiwiYXBwY3R4Ijoie1wibXNleGNocHJvdFwiOlwib3dhXCIsXCJwdWlkXCI6XCIxMTUzOTc3MDI1Nzk3OTYxMTk4XCIsXCJzY29wZVwiOlwiT3dhRG93bmxvYWRcIixcIm9pZFwiOlwiNjY1ZWUzZDItNDg0Zi00NWQyLTk1MmItNjAxMGU3MDhkN2Q5XCIsXCJwcmltYXJ5c2lkXCI6XCJTLTEtNS0yMS0yMTgzNTkxNDgzLTE2MzQ5NjgyNS01ODI0NTQzMDAtODM1NTM4MVwifSIsIm5iZiI6MTY0MzExNzMzOCwiZXhwIjoxNjQzMTE3OTM4LCJpc3MiOiIwMDAwMDAwMi0wMDAwLTBmZjEtY2UwMC0wMDAwMDAwMDAwMDBANGYzZjBlNTItYjczNC00MTY0LTk0MDktMWI2MDFkMTQ3OTkzIiwiYXVkIjoiMDAwMDAwMDItMDAwMC0wZmYxLWNlMDAtMDAwMDAwMDAwMDAwL2F0dGFjaG1lbnRzLm9mZmljZS5uZXRANGYzZjBlNTItYjczNC00MTY0LTk0MDktMWI2MDFkMTQ3OTkzIiwiaGFwcCI6Im93YSJ9.cHg33IFphxVHGKTT27u2fxPzLf29i-r-jSz6aNCawUK2YimB9rxQnIBKCQmZsMlxIpekSwcnGS5YPZxxQTwu1wzWuZx_vw8q2UyDja71JT3STl5k3CGKYdaPwGp7mItw4QhGBH9_-aswagpVDP9IfKXINjvx_6r_RZh7df_L-EOIcBHFZIe67uEUMC_EHpz4C_TJcK8eu-cD4P-FuJukWGGTZRPgEz5MVud8nEGJbr2RsIsUiVAcncdX95FXjV6Uj2knzy8XzkMdnNe4G7VG0onmjZVOLVKMNmcNcOaQxa60fkDEqZwAI0vhDp2MAmZCgiuWnOv0l3X8DMqH_wk1Lg&amp;X-OWA-CANARY=kYY2A4Q1ykKCJrmyrUOA9BAem_EG4NkYFXwpSqaxqf-uORKRY3MSqbXTq906fveQG1qzsTKXbcg.&amp;owa=outlook.office.com&amp;scriptVer=20220117005.08&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t="1" r="43383" b="-401"/>
          <a:stretch/>
        </p:blipFill>
        <p:spPr bwMode="auto">
          <a:xfrm rot="5400000">
            <a:off x="8012550" y="-77893"/>
            <a:ext cx="3451365" cy="459032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preview"/>
          <p:cNvPicPr>
            <a:picLocks noChangeAspect="1" noChangeArrowheads="1"/>
          </p:cNvPicPr>
          <p:nvPr/>
        </p:nvPicPr>
        <p:blipFill rotWithShape="1">
          <a:blip r:embed="rId6">
            <a:extLst>
              <a:ext uri="{28A0092B-C50C-407E-A947-70E740481C1C}">
                <a14:useLocalDpi xmlns:a14="http://schemas.microsoft.com/office/drawing/2010/main" val="0"/>
              </a:ext>
            </a:extLst>
          </a:blip>
          <a:srcRect r="51767" b="16283"/>
          <a:stretch/>
        </p:blipFill>
        <p:spPr bwMode="auto">
          <a:xfrm rot="5400000">
            <a:off x="6645666" y="3663008"/>
            <a:ext cx="2940283" cy="28706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Arrow, doodle, drawing, drawn, hand, sketch, sketchy icon - Download on  Iconfinde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928334" flipH="1">
            <a:off x="693781" y="3837998"/>
            <a:ext cx="1537117" cy="14214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Arrow, doodle, drawing, drawn, hand, sketch, sketchy icon - Download on  Iconfinde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4859805" flipH="1">
            <a:off x="4401111" y="4204327"/>
            <a:ext cx="1537117" cy="1421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Arrow, doodle, drawing, drawn, hand, sketch, sketchy icon - Download on  Iconfinde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4859805">
            <a:off x="5993904" y="2363990"/>
            <a:ext cx="1579308" cy="1460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Arrow, doodle, drawing, drawn, hand, sketch, sketchy icon - Download on  Iconfinde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6298393" flipH="1">
            <a:off x="9418740" y="3959851"/>
            <a:ext cx="1426529" cy="13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14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07" y="253060"/>
            <a:ext cx="5017580" cy="4896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872" y="253060"/>
            <a:ext cx="7195128" cy="48960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383" y="5735782"/>
            <a:ext cx="1644071"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Inclusive</a:t>
            </a:r>
          </a:p>
          <a:p>
            <a:pPr marL="285750" indent="-285750">
              <a:buFont typeface="Arial" panose="020B0604020202020204" pitchFamily="34" charset="0"/>
              <a:buChar char="•"/>
            </a:pPr>
            <a:r>
              <a:rPr lang="en-US" dirty="0"/>
              <a:t>Science</a:t>
            </a:r>
          </a:p>
          <a:p>
            <a:pPr marL="285750" indent="-285750">
              <a:buFont typeface="Arial" panose="020B0604020202020204" pitchFamily="34" charset="0"/>
              <a:buChar char="•"/>
            </a:pPr>
            <a:r>
              <a:rPr lang="en-US" dirty="0"/>
              <a:t>Art</a:t>
            </a:r>
          </a:p>
        </p:txBody>
      </p:sp>
      <p:sp>
        <p:nvSpPr>
          <p:cNvPr id="7" name="TextBox 6"/>
          <p:cNvSpPr txBox="1"/>
          <p:nvPr/>
        </p:nvSpPr>
        <p:spPr>
          <a:xfrm>
            <a:off x="1731819" y="5735782"/>
            <a:ext cx="2378363" cy="923330"/>
          </a:xfrm>
          <a:prstGeom prst="rect">
            <a:avLst/>
          </a:prstGeom>
          <a:noFill/>
        </p:spPr>
        <p:txBody>
          <a:bodyPr wrap="square" rtlCol="0">
            <a:spAutoFit/>
          </a:bodyPr>
          <a:lstStyle/>
          <a:p>
            <a:pPr marL="285750" indent="-285750">
              <a:buFont typeface="Arial" panose="020B0604020202020204" pitchFamily="34" charset="0"/>
              <a:buChar char="•"/>
            </a:pPr>
            <a:r>
              <a:rPr lang="en-US" dirty="0"/>
              <a:t>Unity</a:t>
            </a:r>
          </a:p>
          <a:p>
            <a:pPr marL="285750" indent="-285750">
              <a:buFont typeface="Arial" panose="020B0604020202020204" pitchFamily="34" charset="0"/>
              <a:buChar char="•"/>
            </a:pPr>
            <a:r>
              <a:rPr lang="en-US" dirty="0"/>
              <a:t>Shows different subjects</a:t>
            </a:r>
          </a:p>
        </p:txBody>
      </p:sp>
      <p:sp>
        <p:nvSpPr>
          <p:cNvPr id="8" name="TextBox 7"/>
          <p:cNvSpPr txBox="1"/>
          <p:nvPr/>
        </p:nvSpPr>
        <p:spPr>
          <a:xfrm>
            <a:off x="3856106" y="5735782"/>
            <a:ext cx="306193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Represents education</a:t>
            </a:r>
          </a:p>
          <a:p>
            <a:pPr marL="285750" indent="-285750">
              <a:buFont typeface="Arial" panose="020B0604020202020204" pitchFamily="34" charset="0"/>
              <a:buChar char="•"/>
            </a:pPr>
            <a:r>
              <a:rPr lang="en-US" dirty="0"/>
              <a:t>Exciting</a:t>
            </a:r>
          </a:p>
          <a:p>
            <a:pPr marL="285750" indent="-285750">
              <a:buFont typeface="Arial" panose="020B0604020202020204" pitchFamily="34" charset="0"/>
              <a:buChar char="•"/>
            </a:pPr>
            <a:r>
              <a:rPr lang="en-US" dirty="0"/>
              <a:t>What people are capable of </a:t>
            </a:r>
          </a:p>
        </p:txBody>
      </p:sp>
      <p:sp>
        <p:nvSpPr>
          <p:cNvPr id="9" name="TextBox 8"/>
          <p:cNvSpPr txBox="1"/>
          <p:nvPr/>
        </p:nvSpPr>
        <p:spPr>
          <a:xfrm>
            <a:off x="7019560" y="5735782"/>
            <a:ext cx="2346113" cy="923330"/>
          </a:xfrm>
          <a:prstGeom prst="rect">
            <a:avLst/>
          </a:prstGeom>
          <a:noFill/>
        </p:spPr>
        <p:txBody>
          <a:bodyPr wrap="square" rtlCol="0">
            <a:spAutoFit/>
          </a:bodyPr>
          <a:lstStyle/>
          <a:p>
            <a:pPr marL="285750" indent="-285750">
              <a:buFont typeface="Arial" panose="020B0604020202020204" pitchFamily="34" charset="0"/>
              <a:buChar char="•"/>
            </a:pPr>
            <a:r>
              <a:rPr lang="en-US" dirty="0"/>
              <a:t>Fun learning</a:t>
            </a:r>
          </a:p>
          <a:p>
            <a:pPr marL="285750" indent="-285750">
              <a:buFont typeface="Arial" panose="020B0604020202020204" pitchFamily="34" charset="0"/>
              <a:buChar char="•"/>
            </a:pPr>
            <a:r>
              <a:rPr lang="en-US" dirty="0"/>
              <a:t>Ysgol Calon Cymru</a:t>
            </a:r>
          </a:p>
          <a:p>
            <a:pPr marL="285750" indent="-285750">
              <a:buFont typeface="Arial" panose="020B0604020202020204" pitchFamily="34" charset="0"/>
              <a:buChar char="•"/>
            </a:pPr>
            <a:r>
              <a:rPr lang="en-US" dirty="0"/>
              <a:t>Technology  </a:t>
            </a:r>
          </a:p>
        </p:txBody>
      </p:sp>
      <p:sp>
        <p:nvSpPr>
          <p:cNvPr id="10" name="TextBox 9"/>
          <p:cNvSpPr txBox="1"/>
          <p:nvPr/>
        </p:nvSpPr>
        <p:spPr>
          <a:xfrm>
            <a:off x="9467197" y="5735782"/>
            <a:ext cx="2346113" cy="923330"/>
          </a:xfrm>
          <a:prstGeom prst="rect">
            <a:avLst/>
          </a:prstGeom>
          <a:noFill/>
        </p:spPr>
        <p:txBody>
          <a:bodyPr wrap="square" rtlCol="0">
            <a:spAutoFit/>
          </a:bodyPr>
          <a:lstStyle/>
          <a:p>
            <a:pPr marL="285750" indent="-285750">
              <a:buFont typeface="Arial" panose="020B0604020202020204" pitchFamily="34" charset="0"/>
              <a:buChar char="•"/>
            </a:pPr>
            <a:r>
              <a:rPr lang="en-US" dirty="0"/>
              <a:t>Bit of everything </a:t>
            </a:r>
          </a:p>
          <a:p>
            <a:pPr marL="285750" indent="-285750">
              <a:buFont typeface="Arial" panose="020B0604020202020204" pitchFamily="34" charset="0"/>
              <a:buChar char="•"/>
            </a:pPr>
            <a:r>
              <a:rPr lang="en-US" dirty="0"/>
              <a:t>Connectivity </a:t>
            </a:r>
          </a:p>
          <a:p>
            <a:pPr marL="285750" indent="-285750">
              <a:buFont typeface="Arial" panose="020B0604020202020204" pitchFamily="34" charset="0"/>
              <a:buChar char="•"/>
            </a:pPr>
            <a:r>
              <a:rPr lang="en-US" dirty="0"/>
              <a:t>Very good logo</a:t>
            </a:r>
          </a:p>
        </p:txBody>
      </p:sp>
      <p:sp>
        <p:nvSpPr>
          <p:cNvPr id="5" name="TextBox 4"/>
          <p:cNvSpPr txBox="1"/>
          <p:nvPr/>
        </p:nvSpPr>
        <p:spPr>
          <a:xfrm>
            <a:off x="249383" y="5212562"/>
            <a:ext cx="2456250" cy="523220"/>
          </a:xfrm>
          <a:prstGeom prst="rect">
            <a:avLst/>
          </a:prstGeom>
          <a:noFill/>
        </p:spPr>
        <p:txBody>
          <a:bodyPr wrap="none" rtlCol="0">
            <a:spAutoFit/>
          </a:bodyPr>
          <a:lstStyle/>
          <a:p>
            <a:r>
              <a:rPr lang="en-US" sz="2800" b="1" dirty="0"/>
              <a:t>Pupil feedback </a:t>
            </a:r>
            <a:endParaRPr lang="en-GB" sz="2800" b="1" dirty="0"/>
          </a:p>
        </p:txBody>
      </p:sp>
    </p:spTree>
    <p:extLst>
      <p:ext uri="{BB962C8B-B14F-4D97-AF65-F5344CB8AC3E}">
        <p14:creationId xmlns:p14="http://schemas.microsoft.com/office/powerpoint/2010/main" val="237276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6369"/>
            <a:ext cx="12192000" cy="8659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803401" y="2673205"/>
            <a:ext cx="9194799" cy="1938992"/>
          </a:xfrm>
          <a:prstGeom prst="rect">
            <a:avLst/>
          </a:prstGeom>
          <a:noFill/>
        </p:spPr>
        <p:txBody>
          <a:bodyPr wrap="square" rtlCol="0">
            <a:spAutoFit/>
          </a:bodyPr>
          <a:lstStyle/>
          <a:p>
            <a:r>
              <a:rPr lang="en-US" sz="4000" dirty="0"/>
              <a:t>‘The better the assessment process, the better the decision; the better the decision, the better the learning’</a:t>
            </a:r>
            <a:endParaRPr lang="en-GB" sz="4000"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705" y="-185513"/>
            <a:ext cx="3241364" cy="2979561"/>
          </a:xfrm>
          <a:prstGeom prst="rect">
            <a:avLst/>
          </a:prstGeom>
        </p:spPr>
      </p:pic>
      <p:pic>
        <p:nvPicPr>
          <p:cNvPr id="2050" name="Picture 2" descr="Improving learner outcomes, worldwide and for g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0475" y="5546216"/>
            <a:ext cx="3311525" cy="112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63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9451</TotalTime>
  <Words>2383</Words>
  <Application>Microsoft Office PowerPoint</Application>
  <PresentationFormat>Widescreen</PresentationFormat>
  <Paragraphs>226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Kristen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Cuthbertson (Ysgol Calon Cymru)</dc:creator>
  <cp:lastModifiedBy>R Bennett (Ysgol Calon Cymru)</cp:lastModifiedBy>
  <cp:revision>55</cp:revision>
  <dcterms:created xsi:type="dcterms:W3CDTF">2022-02-28T10:28:44Z</dcterms:created>
  <dcterms:modified xsi:type="dcterms:W3CDTF">2022-07-22T08:31:53Z</dcterms:modified>
</cp:coreProperties>
</file>