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Lst>
  <p:sldSz cy="5143500" cx="9144000"/>
  <p:notesSz cx="6858000" cy="9144000"/>
  <p:embeddedFontLst>
    <p:embeddedFont>
      <p:font typeface="Quattrocento Sans"/>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QuattrocentoSans-italic.fntdata"/><Relationship Id="rId10" Type="http://schemas.openxmlformats.org/officeDocument/2006/relationships/font" Target="fonts/QuattrocentoSans-bold.fntdata"/><Relationship Id="rId12" Type="http://schemas.openxmlformats.org/officeDocument/2006/relationships/font" Target="fonts/QuattrocentoSans-boldItalic.fntdata"/><Relationship Id="rId9" Type="http://schemas.openxmlformats.org/officeDocument/2006/relationships/font" Target="fonts/QuattrocentoSans-regular.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cf52d1577e_0_10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7" name="Google Shape;127;g2cf52d1577e_0_10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Ebrill – Wythnos 1</a:t>
            </a:r>
            <a:endParaRPr/>
          </a:p>
          <a:p>
            <a:pPr indent="0" lvl="0" marL="0" rtl="0" algn="l">
              <a:spcBef>
                <a:spcPts val="0"/>
              </a:spcBef>
              <a:spcAft>
                <a:spcPts val="0"/>
              </a:spcAft>
              <a:buNone/>
            </a:pPr>
            <a:r>
              <a:rPr lang="en-GB"/>
              <a:t>Word of the day – chwedl – legend</a:t>
            </a:r>
            <a:endParaRPr/>
          </a:p>
          <a:p>
            <a:pPr indent="0" lvl="0" marL="0" rtl="0" algn="l">
              <a:spcBef>
                <a:spcPts val="0"/>
              </a:spcBef>
              <a:spcAft>
                <a:spcPts val="0"/>
              </a:spcAft>
              <a:buNone/>
            </a:pPr>
            <a:r>
              <a:rPr lang="en-GB"/>
              <a:t>Llyn y Fan Fach</a:t>
            </a:r>
            <a:endParaRPr/>
          </a:p>
        </p:txBody>
      </p:sp>
      <p:sp>
        <p:nvSpPr>
          <p:cNvPr id="128" name="Google Shape;128;g2cf52d1577e_0_10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cf52d1577e_0_1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8" name="Google Shape;138;g2cf52d1577e_0_11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Ebrill – Wythnos 1</a:t>
            </a:r>
            <a:endParaRPr/>
          </a:p>
          <a:p>
            <a:pPr indent="0" lvl="0" marL="0" rtl="0" algn="l">
              <a:spcBef>
                <a:spcPts val="0"/>
              </a:spcBef>
              <a:spcAft>
                <a:spcPts val="0"/>
              </a:spcAft>
              <a:buNone/>
            </a:pPr>
            <a:r>
              <a:rPr lang="en-GB"/>
              <a:t>Word of the day – chwedl – legend</a:t>
            </a:r>
            <a:endParaRPr/>
          </a:p>
          <a:p>
            <a:pPr indent="0" lvl="0" marL="0" rtl="0" algn="l">
              <a:spcBef>
                <a:spcPts val="0"/>
              </a:spcBef>
              <a:spcAft>
                <a:spcPts val="0"/>
              </a:spcAft>
              <a:buNone/>
            </a:pPr>
            <a:r>
              <a:rPr lang="en-GB"/>
              <a:t>Llyn y Fan Fach</a:t>
            </a:r>
            <a:endParaRPr/>
          </a:p>
        </p:txBody>
      </p:sp>
      <p:sp>
        <p:nvSpPr>
          <p:cNvPr id="139" name="Google Shape;139;g2cf52d1577e_0_11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58" name="Google Shape;58;p14"/>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59" name="Google Shape;59;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60" name="Google Shape;60;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61" name="Google Shape;61;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64" name="Google Shape;64;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5" name="Google Shape;65;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66" name="Google Shape;66;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67" name="Google Shape;67;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70" name="Google Shape;70;p16"/>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71" name="Google Shape;71;p1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72" name="Google Shape;72;p1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73" name="Google Shape;73;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76" name="Google Shape;76;p17"/>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7" name="Google Shape;77;p17"/>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8" name="Google Shape;78;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79" name="Google Shape;79;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80" name="Google Shape;80;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83" name="Google Shape;83;p18"/>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4" name="Google Shape;84;p18"/>
          <p:cNvSpPr txBox="1"/>
          <p:nvPr>
            <p:ph idx="2" type="body"/>
          </p:nvPr>
        </p:nvSpPr>
        <p:spPr>
          <a:xfrm>
            <a:off x="629841" y="1878806"/>
            <a:ext cx="38685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5" name="Google Shape;85;p18"/>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6" name="Google Shape;86;p18"/>
          <p:cNvSpPr txBox="1"/>
          <p:nvPr>
            <p:ph idx="4" type="body"/>
          </p:nvPr>
        </p:nvSpPr>
        <p:spPr>
          <a:xfrm>
            <a:off x="4629150" y="1878806"/>
            <a:ext cx="38874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7" name="Google Shape;87;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88" name="Google Shape;88;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89" name="Google Shape;89;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92" name="Google Shape;92;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93" name="Google Shape;93;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94" name="Google Shape;94;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97" name="Google Shape;97;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98" name="Google Shape;98;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01" name="Google Shape;101;p21"/>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03" name="Google Shape;103;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04" name="Google Shape;104;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05" name="Google Shape;105;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08" name="Google Shape;108;p22"/>
          <p:cNvSpPr/>
          <p:nvPr>
            <p:ph idx="2" type="pic"/>
          </p:nvPr>
        </p:nvSpPr>
        <p:spPr>
          <a:xfrm>
            <a:off x="3887391" y="740569"/>
            <a:ext cx="4629300" cy="3655200"/>
          </a:xfrm>
          <a:prstGeom prst="rect">
            <a:avLst/>
          </a:prstGeom>
          <a:noFill/>
          <a:ln>
            <a:noFill/>
          </a:ln>
        </p:spPr>
      </p:sp>
      <p:sp>
        <p:nvSpPr>
          <p:cNvPr id="109" name="Google Shape;109;p22"/>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10" name="Google Shape;110;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11" name="Google Shape;111;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12" name="Google Shape;112;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15" name="Google Shape;115;p23"/>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6" name="Google Shape;116;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17" name="Google Shape;117;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18" name="Google Shape;118;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1" name="Google Shape;121;p24"/>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2" name="Google Shape;122;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23" name="Google Shape;123;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24" name="Google Shape;124;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6.png"/><Relationship Id="rId7"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pic>
        <p:nvPicPr>
          <p:cNvPr descr="Cartoon happy red dragon presenting | Premium Vector" id="130" name="Google Shape;130;p25"/>
          <p:cNvPicPr preferRelativeResize="0"/>
          <p:nvPr/>
        </p:nvPicPr>
        <p:blipFill rotWithShape="1">
          <a:blip r:embed="rId3">
            <a:alphaModFix/>
          </a:blip>
          <a:srcRect b="0" l="0" r="0" t="0"/>
          <a:stretch/>
        </p:blipFill>
        <p:spPr>
          <a:xfrm>
            <a:off x="5746065" y="1316692"/>
            <a:ext cx="3514943" cy="3593552"/>
          </a:xfrm>
          <a:prstGeom prst="rect">
            <a:avLst/>
          </a:prstGeom>
          <a:noFill/>
          <a:ln>
            <a:noFill/>
          </a:ln>
        </p:spPr>
      </p:pic>
      <p:pic>
        <p:nvPicPr>
          <p:cNvPr descr="Ysgol Calon Cymru" id="131" name="Google Shape;131;p25"/>
          <p:cNvPicPr preferRelativeResize="0"/>
          <p:nvPr/>
        </p:nvPicPr>
        <p:blipFill rotWithShape="1">
          <a:blip r:embed="rId4">
            <a:alphaModFix/>
          </a:blip>
          <a:srcRect b="0" l="0" r="0" t="0"/>
          <a:stretch/>
        </p:blipFill>
        <p:spPr>
          <a:xfrm>
            <a:off x="152891" y="134627"/>
            <a:ext cx="1798284" cy="1222833"/>
          </a:xfrm>
          <a:prstGeom prst="rect">
            <a:avLst/>
          </a:prstGeom>
          <a:noFill/>
          <a:ln>
            <a:noFill/>
          </a:ln>
        </p:spPr>
      </p:pic>
      <p:sp>
        <p:nvSpPr>
          <p:cNvPr id="132" name="Google Shape;132;p25"/>
          <p:cNvSpPr txBox="1"/>
          <p:nvPr/>
        </p:nvSpPr>
        <p:spPr>
          <a:xfrm>
            <a:off x="2270129" y="1511899"/>
            <a:ext cx="3909300" cy="1085100"/>
          </a:xfrm>
          <a:prstGeom prst="rect">
            <a:avLst/>
          </a:prstGeom>
          <a:noFill/>
          <a:ln>
            <a:noFill/>
          </a:ln>
        </p:spPr>
        <p:txBody>
          <a:bodyPr anchorCtr="0" anchor="t" bIns="34275" lIns="68575" spcFirstLastPara="1" rIns="68575" wrap="square" tIns="34275">
            <a:spAutoFit/>
          </a:bodyPr>
          <a:lstStyle/>
          <a:p>
            <a:pPr indent="0" lvl="0" marL="0" marR="0" rtl="0" algn="ctr">
              <a:spcBef>
                <a:spcPts val="0"/>
              </a:spcBef>
              <a:spcAft>
                <a:spcPts val="0"/>
              </a:spcAft>
              <a:buNone/>
            </a:pPr>
            <a:r>
              <a:rPr lang="en-GB" sz="6600">
                <a:solidFill>
                  <a:srgbClr val="C00000"/>
                </a:solidFill>
                <a:latin typeface="Calibri"/>
                <a:ea typeface="Calibri"/>
                <a:cs typeface="Calibri"/>
                <a:sym typeface="Calibri"/>
              </a:rPr>
              <a:t>chwedl</a:t>
            </a:r>
            <a:endParaRPr sz="6600">
              <a:solidFill>
                <a:srgbClr val="C00000"/>
              </a:solidFill>
              <a:latin typeface="Calibri"/>
              <a:ea typeface="Calibri"/>
              <a:cs typeface="Calibri"/>
              <a:sym typeface="Calibri"/>
            </a:endParaRPr>
          </a:p>
        </p:txBody>
      </p:sp>
      <p:sp>
        <p:nvSpPr>
          <p:cNvPr id="133" name="Google Shape;133;p25"/>
          <p:cNvSpPr/>
          <p:nvPr/>
        </p:nvSpPr>
        <p:spPr>
          <a:xfrm>
            <a:off x="289560" y="2887102"/>
            <a:ext cx="3657600" cy="1733100"/>
          </a:xfrm>
          <a:prstGeom prst="cloudCallout">
            <a:avLst>
              <a:gd fmla="val -48238" name="adj1"/>
              <a:gd fmla="val 73933" name="adj2"/>
            </a:avLst>
          </a:prstGeom>
          <a:noFill/>
          <a:ln cap="flat" cmpd="sng" w="12700">
            <a:solidFill>
              <a:srgbClr val="C00000"/>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spcBef>
                <a:spcPts val="0"/>
              </a:spcBef>
              <a:spcAft>
                <a:spcPts val="0"/>
              </a:spcAft>
              <a:buNone/>
            </a:pPr>
            <a:r>
              <a:rPr lang="en-GB" sz="2700">
                <a:solidFill>
                  <a:srgbClr val="C00000"/>
                </a:solidFill>
                <a:latin typeface="Calibri"/>
                <a:ea typeface="Calibri"/>
                <a:cs typeface="Calibri"/>
                <a:sym typeface="Calibri"/>
              </a:rPr>
              <a:t>Can you think of any Welsh legends?</a:t>
            </a:r>
            <a:endParaRPr sz="2700">
              <a:solidFill>
                <a:srgbClr val="C00000"/>
              </a:solidFill>
              <a:latin typeface="Calibri"/>
              <a:ea typeface="Calibri"/>
              <a:cs typeface="Calibri"/>
              <a:sym typeface="Calibri"/>
            </a:endParaRPr>
          </a:p>
        </p:txBody>
      </p:sp>
      <p:pic>
        <p:nvPicPr>
          <p:cNvPr id="134" name="Google Shape;134;p25"/>
          <p:cNvPicPr preferRelativeResize="0"/>
          <p:nvPr/>
        </p:nvPicPr>
        <p:blipFill rotWithShape="1">
          <a:blip r:embed="rId5">
            <a:alphaModFix/>
          </a:blip>
          <a:srcRect b="0" l="0" r="0" t="0"/>
          <a:stretch/>
        </p:blipFill>
        <p:spPr>
          <a:xfrm>
            <a:off x="5593665" y="1944109"/>
            <a:ext cx="304800" cy="304800"/>
          </a:xfrm>
          <a:prstGeom prst="rect">
            <a:avLst/>
          </a:prstGeom>
          <a:noFill/>
          <a:ln>
            <a:noFill/>
          </a:ln>
        </p:spPr>
      </p:pic>
      <p:sp>
        <p:nvSpPr>
          <p:cNvPr id="135" name="Google Shape;135;p25"/>
          <p:cNvSpPr txBox="1"/>
          <p:nvPr/>
        </p:nvSpPr>
        <p:spPr>
          <a:xfrm>
            <a:off x="4710363" y="247567"/>
            <a:ext cx="3847500" cy="531000"/>
          </a:xfrm>
          <a:prstGeom prst="rect">
            <a:avLst/>
          </a:prstGeom>
          <a:noFill/>
          <a:ln>
            <a:noFill/>
          </a:ln>
        </p:spPr>
        <p:txBody>
          <a:bodyPr anchorCtr="0" anchor="t" bIns="34275" lIns="68575" spcFirstLastPara="1" rIns="68575" wrap="square" tIns="34275">
            <a:spAutoFit/>
          </a:bodyPr>
          <a:lstStyle/>
          <a:p>
            <a:pPr indent="0" lvl="0" marL="0" marR="0" rtl="0" algn="r">
              <a:spcBef>
                <a:spcPts val="0"/>
              </a:spcBef>
              <a:spcAft>
                <a:spcPts val="0"/>
              </a:spcAft>
              <a:buNone/>
            </a:pPr>
            <a:r>
              <a:rPr lang="en-GB" sz="3000">
                <a:solidFill>
                  <a:srgbClr val="C00000"/>
                </a:solidFill>
                <a:latin typeface="Calibri"/>
                <a:ea typeface="Calibri"/>
                <a:cs typeface="Calibri"/>
                <a:sym typeface="Calibri"/>
              </a:rPr>
              <a:t>22 04 24</a:t>
            </a:r>
            <a:endParaRPr sz="3000">
              <a:solidFill>
                <a:srgbClr val="C00000"/>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1797"/>
                                        <p:tgtEl>
                                          <p:spTgt spid="1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59"/>
        </a:solidFill>
      </p:bgPr>
    </p:bg>
    <p:spTree>
      <p:nvGrpSpPr>
        <p:cNvPr id="140" name="Shape 140"/>
        <p:cNvGrpSpPr/>
        <p:nvPr/>
      </p:nvGrpSpPr>
      <p:grpSpPr>
        <a:xfrm>
          <a:off x="0" y="0"/>
          <a:ext cx="0" cy="0"/>
          <a:chOff x="0" y="0"/>
          <a:chExt cx="0" cy="0"/>
        </a:xfrm>
      </p:grpSpPr>
      <p:pic>
        <p:nvPicPr>
          <p:cNvPr id="141" name="Google Shape;141;p26"/>
          <p:cNvPicPr preferRelativeResize="0"/>
          <p:nvPr/>
        </p:nvPicPr>
        <p:blipFill rotWithShape="1">
          <a:blip r:embed="rId3">
            <a:alphaModFix/>
          </a:blip>
          <a:srcRect b="0" l="0" r="0" t="0"/>
          <a:stretch/>
        </p:blipFill>
        <p:spPr>
          <a:xfrm>
            <a:off x="7665719" y="3421477"/>
            <a:ext cx="1478281" cy="1722024"/>
          </a:xfrm>
          <a:prstGeom prst="rect">
            <a:avLst/>
          </a:prstGeom>
          <a:noFill/>
          <a:ln>
            <a:noFill/>
          </a:ln>
        </p:spPr>
      </p:pic>
      <p:sp>
        <p:nvSpPr>
          <p:cNvPr id="142" name="Google Shape;142;p26"/>
          <p:cNvSpPr txBox="1"/>
          <p:nvPr>
            <p:ph type="title"/>
          </p:nvPr>
        </p:nvSpPr>
        <p:spPr>
          <a:xfrm>
            <a:off x="1491920" y="146818"/>
            <a:ext cx="4146900" cy="991800"/>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chemeClr val="dk1"/>
              </a:buClr>
              <a:buSzPts val="5000"/>
              <a:buFont typeface="Calibri"/>
              <a:buNone/>
            </a:pPr>
            <a:r>
              <a:rPr b="1" lang="en-GB" sz="5000"/>
              <a:t>Llyn y Fan Fach</a:t>
            </a:r>
            <a:endParaRPr sz="5000"/>
          </a:p>
        </p:txBody>
      </p:sp>
      <p:pic>
        <p:nvPicPr>
          <p:cNvPr descr="Ysgol Calon Cymru" id="143" name="Google Shape;143;p26"/>
          <p:cNvPicPr preferRelativeResize="0"/>
          <p:nvPr/>
        </p:nvPicPr>
        <p:blipFill rotWithShape="1">
          <a:blip r:embed="rId4">
            <a:alphaModFix/>
          </a:blip>
          <a:srcRect b="0" l="0" r="0" t="0"/>
          <a:stretch/>
        </p:blipFill>
        <p:spPr>
          <a:xfrm>
            <a:off x="0" y="103095"/>
            <a:ext cx="1587234" cy="1079318"/>
          </a:xfrm>
          <a:prstGeom prst="rect">
            <a:avLst/>
          </a:prstGeom>
          <a:noFill/>
          <a:ln>
            <a:noFill/>
          </a:ln>
        </p:spPr>
      </p:pic>
      <p:sp>
        <p:nvSpPr>
          <p:cNvPr id="144" name="Google Shape;144;p26"/>
          <p:cNvSpPr/>
          <p:nvPr/>
        </p:nvSpPr>
        <p:spPr>
          <a:xfrm>
            <a:off x="125195" y="1226136"/>
            <a:ext cx="6321300" cy="3808800"/>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lang="en-GB" sz="1400">
                <a:solidFill>
                  <a:schemeClr val="dk1"/>
                </a:solidFill>
                <a:latin typeface="Quattrocento Sans"/>
                <a:ea typeface="Quattrocento Sans"/>
                <a:cs typeface="Quattrocento Sans"/>
                <a:sym typeface="Quattrocento Sans"/>
              </a:rPr>
              <a:t>Yn ôl y chwedl, gwelodd ffarmwr lleol ferch brydferth, hudolus yn sefyll ar lan Llyn y Fan. Cwympodd y ddau mewn cariad a chytunodd y ferch ei briodi. Symudodd y ferch o’r llyn i fyw ato fe ar y fferm, yn dod â’i gwartheg, arbennig, gwyn allan o’r dŵr gyda hi. Ond roedd amod: pe tasai’r ffermwr yn codi llaw yn ei herbyn tair gwaith, byddai hi’n dychwelyd at y dŵr. Bu’r pâr yn hapus am flynyddoedd a ganwyd tri mab iddynt, ond un diwrnod tarodd y ffarmwr ei wraig am y drydedd waith. Aeth hi ‘nôl at y llyn gyda’i hanifeiliaid, ond dychwelodd weithiau i rannu ei gwybodaeth am feddyginiaethau naturiol a phlanhigion lleol gyda’i meibion, ddaeth yn enwog fel Meddygon Myddfai.</a:t>
            </a:r>
            <a:endParaRPr sz="1100"/>
          </a:p>
          <a:p>
            <a:pPr indent="0" lvl="0" marL="0" marR="0" rtl="0" algn="l">
              <a:spcBef>
                <a:spcPts val="0"/>
              </a:spcBef>
              <a:spcAft>
                <a:spcPts val="0"/>
              </a:spcAft>
              <a:buNone/>
            </a:pPr>
            <a:r>
              <a:t/>
            </a:r>
            <a:endParaRPr i="1" sz="100">
              <a:solidFill>
                <a:schemeClr val="dk1"/>
              </a:solidFill>
              <a:latin typeface="Quattrocento Sans"/>
              <a:ea typeface="Quattrocento Sans"/>
              <a:cs typeface="Quattrocento Sans"/>
              <a:sym typeface="Quattrocento Sans"/>
            </a:endParaRPr>
          </a:p>
          <a:p>
            <a:pPr indent="0" lvl="0" marL="0" marR="0" rtl="0" algn="l">
              <a:spcBef>
                <a:spcPts val="0"/>
              </a:spcBef>
              <a:spcAft>
                <a:spcPts val="0"/>
              </a:spcAft>
              <a:buNone/>
            </a:pPr>
            <a:r>
              <a:rPr i="1" lang="en-GB" sz="1400">
                <a:solidFill>
                  <a:schemeClr val="dk1"/>
                </a:solidFill>
                <a:latin typeface="Quattrocento Sans"/>
                <a:ea typeface="Quattrocento Sans"/>
                <a:cs typeface="Quattrocento Sans"/>
                <a:sym typeface="Quattrocento Sans"/>
              </a:rPr>
              <a:t>According to the legend, a local farmer saw a beautiful, enchanting girl standing on the edge of Llyn y Fan Fach. The two fell in love and she agreed to marry him on the condition that, if he struck her three times, she would return to the lake. She left the water to live with him on the farm, bringing her special, white cattle with her. They lived happily for many years, raising three sons, but the day came when he struck her for the third time. She returned to the lake with her animals, but came back to land on occasion to pass her knowledge of herbal medicine and local plants to her three sons, who became famous as the Physicians of Myddfai.</a:t>
            </a:r>
            <a:endParaRPr sz="1400">
              <a:solidFill>
                <a:schemeClr val="dk1"/>
              </a:solidFill>
              <a:latin typeface="Quattrocento Sans"/>
              <a:ea typeface="Quattrocento Sans"/>
              <a:cs typeface="Quattrocento Sans"/>
              <a:sym typeface="Quattrocento Sans"/>
            </a:endParaRPr>
          </a:p>
        </p:txBody>
      </p:sp>
      <p:sp>
        <p:nvSpPr>
          <p:cNvPr descr="Walk: Llyn y Fan Fach, Wales - Countryfile.com" id="145" name="Google Shape;145;p26"/>
          <p:cNvSpPr/>
          <p:nvPr/>
        </p:nvSpPr>
        <p:spPr>
          <a:xfrm>
            <a:off x="4457700" y="2457450"/>
            <a:ext cx="228600" cy="228600"/>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pic>
        <p:nvPicPr>
          <p:cNvPr id="146" name="Google Shape;146;p26"/>
          <p:cNvPicPr preferRelativeResize="0"/>
          <p:nvPr/>
        </p:nvPicPr>
        <p:blipFill rotWithShape="1">
          <a:blip r:embed="rId5">
            <a:alphaModFix/>
          </a:blip>
          <a:srcRect b="0" l="0" r="0" t="0"/>
          <a:stretch/>
        </p:blipFill>
        <p:spPr>
          <a:xfrm>
            <a:off x="6553200" y="3324994"/>
            <a:ext cx="1440773" cy="810435"/>
          </a:xfrm>
          <a:prstGeom prst="rect">
            <a:avLst/>
          </a:prstGeom>
          <a:noFill/>
          <a:ln>
            <a:noFill/>
          </a:ln>
        </p:spPr>
      </p:pic>
      <p:pic>
        <p:nvPicPr>
          <p:cNvPr descr="Llyn y Fan Fach" id="147" name="Google Shape;147;p26"/>
          <p:cNvPicPr preferRelativeResize="0"/>
          <p:nvPr/>
        </p:nvPicPr>
        <p:blipFill rotWithShape="1">
          <a:blip r:embed="rId6">
            <a:alphaModFix/>
          </a:blip>
          <a:srcRect b="0" l="0" r="0" t="0"/>
          <a:stretch/>
        </p:blipFill>
        <p:spPr>
          <a:xfrm>
            <a:off x="6355319" y="509610"/>
            <a:ext cx="2643188" cy="2507456"/>
          </a:xfrm>
          <a:prstGeom prst="rect">
            <a:avLst/>
          </a:prstGeom>
          <a:noFill/>
          <a:ln>
            <a:noFill/>
          </a:ln>
        </p:spPr>
      </p:pic>
      <p:pic>
        <p:nvPicPr>
          <p:cNvPr id="148" name="Google Shape;148;p26"/>
          <p:cNvPicPr preferRelativeResize="0"/>
          <p:nvPr/>
        </p:nvPicPr>
        <p:blipFill rotWithShape="1">
          <a:blip r:embed="rId7">
            <a:alphaModFix/>
          </a:blip>
          <a:srcRect b="0" l="0" r="0" t="0"/>
          <a:stretch/>
        </p:blipFill>
        <p:spPr>
          <a:xfrm>
            <a:off x="5593319" y="490354"/>
            <a:ext cx="304800" cy="304800"/>
          </a:xfrm>
          <a:prstGeom prst="rect">
            <a:avLst/>
          </a:prstGeom>
          <a:noFill/>
          <a:ln>
            <a:noFill/>
          </a:ln>
        </p:spPr>
      </p:pic>
      <p:sp>
        <p:nvSpPr>
          <p:cNvPr id="149" name="Google Shape;149;p26"/>
          <p:cNvSpPr txBox="1"/>
          <p:nvPr/>
        </p:nvSpPr>
        <p:spPr>
          <a:xfrm>
            <a:off x="4710363" y="247567"/>
            <a:ext cx="3847500" cy="531000"/>
          </a:xfrm>
          <a:prstGeom prst="rect">
            <a:avLst/>
          </a:prstGeom>
          <a:noFill/>
          <a:ln>
            <a:noFill/>
          </a:ln>
        </p:spPr>
        <p:txBody>
          <a:bodyPr anchorCtr="0" anchor="t" bIns="34275" lIns="68575" spcFirstLastPara="1" rIns="68575" wrap="square" tIns="34275">
            <a:spAutoFit/>
          </a:bodyPr>
          <a:lstStyle/>
          <a:p>
            <a:pPr indent="0" lvl="0" marL="0" marR="0" rtl="0" algn="r">
              <a:spcBef>
                <a:spcPts val="0"/>
              </a:spcBef>
              <a:spcAft>
                <a:spcPts val="0"/>
              </a:spcAft>
              <a:buNone/>
            </a:pPr>
            <a:r>
              <a:rPr lang="en-GB" sz="3000">
                <a:solidFill>
                  <a:srgbClr val="C00000"/>
                </a:solidFill>
                <a:latin typeface="Calibri"/>
                <a:ea typeface="Calibri"/>
                <a:cs typeface="Calibri"/>
                <a:sym typeface="Calibri"/>
              </a:rPr>
              <a:t>22 04 24</a:t>
            </a:r>
            <a:endParaRPr sz="3000">
              <a:solidFill>
                <a:srgbClr val="C00000"/>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2215"/>
                                        <p:tgtEl>
                                          <p:spTgt spid="1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